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113"/>
  </p:notesMasterIdLst>
  <p:sldIdLst>
    <p:sldId id="256" r:id="rId3"/>
    <p:sldId id="302" r:id="rId4"/>
    <p:sldId id="406" r:id="rId5"/>
    <p:sldId id="408" r:id="rId6"/>
    <p:sldId id="488" r:id="rId7"/>
    <p:sldId id="409" r:id="rId8"/>
    <p:sldId id="410" r:id="rId9"/>
    <p:sldId id="411" r:id="rId10"/>
    <p:sldId id="412" r:id="rId11"/>
    <p:sldId id="489" r:id="rId12"/>
    <p:sldId id="462" r:id="rId13"/>
    <p:sldId id="413" r:id="rId14"/>
    <p:sldId id="414" r:id="rId15"/>
    <p:sldId id="426" r:id="rId16"/>
    <p:sldId id="415" r:id="rId17"/>
    <p:sldId id="417" r:id="rId18"/>
    <p:sldId id="491" r:id="rId19"/>
    <p:sldId id="492" r:id="rId20"/>
    <p:sldId id="418" r:id="rId21"/>
    <p:sldId id="416" r:id="rId22"/>
    <p:sldId id="493" r:id="rId23"/>
    <p:sldId id="419" r:id="rId24"/>
    <p:sldId id="420" r:id="rId25"/>
    <p:sldId id="494" r:id="rId26"/>
    <p:sldId id="422" r:id="rId27"/>
    <p:sldId id="495" r:id="rId28"/>
    <p:sldId id="423" r:id="rId29"/>
    <p:sldId id="425" r:id="rId30"/>
    <p:sldId id="523" r:id="rId31"/>
    <p:sldId id="424" r:id="rId32"/>
    <p:sldId id="427" r:id="rId33"/>
    <p:sldId id="428" r:id="rId34"/>
    <p:sldId id="429" r:id="rId35"/>
    <p:sldId id="430" r:id="rId36"/>
    <p:sldId id="496" r:id="rId37"/>
    <p:sldId id="431" r:id="rId38"/>
    <p:sldId id="433" r:id="rId39"/>
    <p:sldId id="498" r:id="rId40"/>
    <p:sldId id="434" r:id="rId41"/>
    <p:sldId id="435" r:id="rId42"/>
    <p:sldId id="432" r:id="rId43"/>
    <p:sldId id="456" r:id="rId44"/>
    <p:sldId id="463" r:id="rId45"/>
    <p:sldId id="436" r:id="rId46"/>
    <p:sldId id="499" r:id="rId47"/>
    <p:sldId id="437" r:id="rId48"/>
    <p:sldId id="522" r:id="rId49"/>
    <p:sldId id="502" r:id="rId50"/>
    <p:sldId id="438" r:id="rId51"/>
    <p:sldId id="439" r:id="rId52"/>
    <p:sldId id="440" r:id="rId53"/>
    <p:sldId id="441" r:id="rId54"/>
    <p:sldId id="503" r:id="rId55"/>
    <p:sldId id="442" r:id="rId56"/>
    <p:sldId id="443" r:id="rId57"/>
    <p:sldId id="504" r:id="rId58"/>
    <p:sldId id="505" r:id="rId59"/>
    <p:sldId id="444" r:id="rId60"/>
    <p:sldId id="446" r:id="rId61"/>
    <p:sldId id="445" r:id="rId62"/>
    <p:sldId id="447" r:id="rId63"/>
    <p:sldId id="448" r:id="rId64"/>
    <p:sldId id="506" r:id="rId65"/>
    <p:sldId id="449" r:id="rId66"/>
    <p:sldId id="405" r:id="rId67"/>
    <p:sldId id="464" r:id="rId68"/>
    <p:sldId id="450" r:id="rId69"/>
    <p:sldId id="451" r:id="rId70"/>
    <p:sldId id="507" r:id="rId71"/>
    <p:sldId id="452" r:id="rId72"/>
    <p:sldId id="508" r:id="rId73"/>
    <p:sldId id="453" r:id="rId74"/>
    <p:sldId id="459" r:id="rId75"/>
    <p:sldId id="455" r:id="rId76"/>
    <p:sldId id="510" r:id="rId77"/>
    <p:sldId id="509" r:id="rId78"/>
    <p:sldId id="457" r:id="rId79"/>
    <p:sldId id="511" r:id="rId80"/>
    <p:sldId id="458" r:id="rId81"/>
    <p:sldId id="460" r:id="rId82"/>
    <p:sldId id="512" r:id="rId83"/>
    <p:sldId id="513" r:id="rId84"/>
    <p:sldId id="514" r:id="rId85"/>
    <p:sldId id="461" r:id="rId86"/>
    <p:sldId id="515" r:id="rId87"/>
    <p:sldId id="467" r:id="rId88"/>
    <p:sldId id="516" r:id="rId89"/>
    <p:sldId id="468" r:id="rId90"/>
    <p:sldId id="517" r:id="rId91"/>
    <p:sldId id="469" r:id="rId92"/>
    <p:sldId id="470" r:id="rId93"/>
    <p:sldId id="473" r:id="rId94"/>
    <p:sldId id="471" r:id="rId95"/>
    <p:sldId id="466" r:id="rId96"/>
    <p:sldId id="474" r:id="rId97"/>
    <p:sldId id="472" r:id="rId98"/>
    <p:sldId id="475" r:id="rId99"/>
    <p:sldId id="478" r:id="rId100"/>
    <p:sldId id="518" r:id="rId101"/>
    <p:sldId id="479" r:id="rId102"/>
    <p:sldId id="519" r:id="rId103"/>
    <p:sldId id="520" r:id="rId104"/>
    <p:sldId id="480" r:id="rId105"/>
    <p:sldId id="483" r:id="rId106"/>
    <p:sldId id="481" r:id="rId107"/>
    <p:sldId id="484" r:id="rId108"/>
    <p:sldId id="485" r:id="rId109"/>
    <p:sldId id="486" r:id="rId110"/>
    <p:sldId id="521" r:id="rId111"/>
    <p:sldId id="524" r:id="rId11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0000FF"/>
    <a:srgbClr val="FF0066"/>
    <a:srgbClr val="EDE0DF"/>
    <a:srgbClr val="3366F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293" autoAdjust="0"/>
    <p:restoredTop sz="85311" autoAdjust="0"/>
  </p:normalViewPr>
  <p:slideViewPr>
    <p:cSldViewPr>
      <p:cViewPr>
        <p:scale>
          <a:sx n="80" d="100"/>
          <a:sy n="80" d="100"/>
        </p:scale>
        <p:origin x="-2562" y="-4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132"/>
    </p:cViewPr>
  </p:sorterViewPr>
  <p:notesViewPr>
    <p:cSldViewPr>
      <p:cViewPr varScale="1">
        <p:scale>
          <a:sx n="67" d="100"/>
          <a:sy n="67" d="100"/>
        </p:scale>
        <p:origin x="-3306" y="-11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E560DB-461B-4673-8DF7-60F7E1AD9301}" type="datetimeFigureOut">
              <a:rPr lang="zh-CN" altLang="en-US" smtClean="0"/>
              <a:pPr/>
              <a:t>2020/4/2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330CA4-E5E7-4C08-AF2A-A85BF39E4E3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GB" altLang="zh-CN" baseline="0" dirty="0" smtClean="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Although conceptually </a:t>
            </a:r>
            <a:r>
              <a:rPr lang="en-US" altLang="zh-CN" dirty="0" err="1" smtClean="0"/>
              <a:t>conits</a:t>
            </a:r>
            <a:r>
              <a:rPr lang="en-US" altLang="zh-CN" dirty="0" smtClean="0"/>
              <a:t> form an attractive means for capturing consistency requirements, there are still </a:t>
            </a:r>
            <a:r>
              <a:rPr lang="en-US" altLang="zh-CN" u="sng" dirty="0" smtClean="0"/>
              <a:t>two important issues</a:t>
            </a:r>
            <a:r>
              <a:rPr lang="en-US" altLang="zh-CN" dirty="0" smtClean="0"/>
              <a:t> for the practical use.</a:t>
            </a:r>
          </a:p>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6! = 6 factorial</a:t>
            </a:r>
          </a:p>
          <a:p>
            <a:endParaRPr lang="en-US" altLang="zh-CN" dirty="0" smtClean="0"/>
          </a:p>
          <a:p>
            <a:r>
              <a:rPr lang="en-US" altLang="zh-CN" sz="1200" kern="1200" baseline="0" dirty="0" smtClean="0">
                <a:solidFill>
                  <a:schemeClr val="tx1"/>
                </a:solidFill>
                <a:latin typeface="+mn-lt"/>
                <a:ea typeface="+mn-ea"/>
                <a:cs typeface="+mn-cs"/>
              </a:rPr>
              <a:t>With six independent statements, there are potentially 720 (6!) possible execution sequences, although</a:t>
            </a:r>
          </a:p>
          <a:p>
            <a:r>
              <a:rPr lang="en-US" altLang="zh-CN" sz="1200" kern="1200" baseline="0" dirty="0" smtClean="0">
                <a:solidFill>
                  <a:schemeClr val="tx1"/>
                </a:solidFill>
                <a:latin typeface="+mn-lt"/>
                <a:ea typeface="+mn-ea"/>
                <a:cs typeface="+mn-cs"/>
              </a:rPr>
              <a:t>some of these violate program order.</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Not all 64 signature patterns are allowed. As a trivial example, 000000 is not</a:t>
            </a:r>
          </a:p>
          <a:p>
            <a:r>
              <a:rPr lang="en-US" altLang="zh-CN" sz="1200" kern="1200" baseline="0" dirty="0" smtClean="0">
                <a:solidFill>
                  <a:schemeClr val="tx1"/>
                </a:solidFill>
                <a:latin typeface="+mn-lt"/>
                <a:ea typeface="+mn-ea"/>
                <a:cs typeface="+mn-cs"/>
              </a:rPr>
              <a:t>permitted, because that would imply that the print statements ran before the</a:t>
            </a:r>
          </a:p>
          <a:p>
            <a:r>
              <a:rPr lang="en-US" altLang="zh-CN" sz="1200" kern="1200" baseline="0" dirty="0" smtClean="0">
                <a:solidFill>
                  <a:schemeClr val="tx1"/>
                </a:solidFill>
                <a:latin typeface="+mn-lt"/>
                <a:ea typeface="+mn-ea"/>
                <a:cs typeface="+mn-cs"/>
              </a:rPr>
              <a:t>assignment statements, violating the requirement that statements are executed in</a:t>
            </a:r>
          </a:p>
          <a:p>
            <a:r>
              <a:rPr lang="en-US" altLang="zh-CN" sz="1200" kern="1200" baseline="0" dirty="0" smtClean="0">
                <a:solidFill>
                  <a:schemeClr val="tx1"/>
                </a:solidFill>
                <a:latin typeface="+mn-lt"/>
                <a:ea typeface="+mn-ea"/>
                <a:cs typeface="+mn-cs"/>
              </a:rPr>
              <a:t>program order. A more subtle example is 001001 (not allowed).</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32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A popular model is that of sequential consistency, but</a:t>
            </a:r>
          </a:p>
          <a:p>
            <a:r>
              <a:rPr lang="en-US" altLang="zh-CN" sz="1200" kern="1200" baseline="0" dirty="0" smtClean="0">
                <a:solidFill>
                  <a:schemeClr val="tx1"/>
                </a:solidFill>
                <a:latin typeface="+mn-lt"/>
                <a:ea typeface="+mn-ea"/>
                <a:cs typeface="+mn-cs"/>
              </a:rPr>
              <a:t>now applied to only a single data item. In effect, it means that in the case of</a:t>
            </a:r>
          </a:p>
          <a:p>
            <a:r>
              <a:rPr lang="en-US" altLang="zh-CN" sz="1200" kern="1200" baseline="0" dirty="0" smtClean="0">
                <a:solidFill>
                  <a:schemeClr val="tx1"/>
                </a:solidFill>
                <a:latin typeface="+mn-lt"/>
                <a:ea typeface="+mn-ea"/>
                <a:cs typeface="+mn-cs"/>
              </a:rPr>
              <a:t>concurrent writes, all processes will eventually see the same order of updates taking</a:t>
            </a:r>
          </a:p>
          <a:p>
            <a:r>
              <a:rPr lang="en-US" altLang="zh-CN" sz="1200" kern="1200" baseline="0" dirty="0" smtClean="0">
                <a:solidFill>
                  <a:schemeClr val="tx1"/>
                </a:solidFill>
                <a:latin typeface="+mn-lt"/>
                <a:ea typeface="+mn-ea"/>
                <a:cs typeface="+mn-cs"/>
              </a:rPr>
              <a:t>place.</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As another example, consider a worldwide naming system such as DNS. The</a:t>
            </a:r>
          </a:p>
          <a:p>
            <a:r>
              <a:rPr lang="en-US" altLang="zh-CN" sz="1200" kern="1200" baseline="0" dirty="0" smtClean="0">
                <a:solidFill>
                  <a:schemeClr val="tx1"/>
                </a:solidFill>
                <a:latin typeface="+mn-lt"/>
                <a:ea typeface="+mn-ea"/>
                <a:cs typeface="+mn-cs"/>
              </a:rPr>
              <a:t>DNS name space is partitioned into domains, where each domain is assigned to a</a:t>
            </a:r>
          </a:p>
          <a:p>
            <a:r>
              <a:rPr lang="en-US" altLang="zh-CN" sz="1200" kern="1200" baseline="0" dirty="0" smtClean="0">
                <a:solidFill>
                  <a:schemeClr val="tx1"/>
                </a:solidFill>
                <a:latin typeface="+mn-lt"/>
                <a:ea typeface="+mn-ea"/>
                <a:cs typeface="+mn-cs"/>
              </a:rPr>
              <a:t>naming authority, which acts as owner of that domain. Only that authority is allowed</a:t>
            </a:r>
          </a:p>
          <a:p>
            <a:r>
              <a:rPr lang="en-US" altLang="zh-CN" sz="1200" kern="1200" baseline="0" dirty="0" smtClean="0">
                <a:solidFill>
                  <a:schemeClr val="tx1"/>
                </a:solidFill>
                <a:latin typeface="+mn-lt"/>
                <a:ea typeface="+mn-ea"/>
                <a:cs typeface="+mn-cs"/>
              </a:rPr>
              <a:t>to update its part of the name space. Consequently, conflicts resulting from</a:t>
            </a:r>
          </a:p>
          <a:p>
            <a:r>
              <a:rPr lang="en-US" altLang="zh-CN" sz="1200" kern="1200" baseline="0" dirty="0" smtClean="0">
                <a:solidFill>
                  <a:schemeClr val="tx1"/>
                </a:solidFill>
                <a:latin typeface="+mn-lt"/>
                <a:ea typeface="+mn-ea"/>
                <a:cs typeface="+mn-cs"/>
              </a:rPr>
              <a:t>two operations that both want to perform an update on the same data (i.e., </a:t>
            </a:r>
            <a:r>
              <a:rPr lang="en-US" altLang="zh-CN" sz="1200" b="1" kern="1200" baseline="0" dirty="0" err="1" smtClean="0">
                <a:solidFill>
                  <a:schemeClr val="tx1"/>
                </a:solidFill>
                <a:latin typeface="+mn-lt"/>
                <a:ea typeface="+mn-ea"/>
                <a:cs typeface="+mn-cs"/>
              </a:rPr>
              <a:t>writewrite</a:t>
            </a:r>
            <a:endParaRPr lang="en-US" altLang="zh-CN" sz="1200" b="1" kern="1200" baseline="0" dirty="0" smtClean="0">
              <a:solidFill>
                <a:schemeClr val="tx1"/>
              </a:solidFill>
              <a:latin typeface="+mn-lt"/>
              <a:ea typeface="+mn-ea"/>
              <a:cs typeface="+mn-cs"/>
            </a:endParaRPr>
          </a:p>
          <a:p>
            <a:r>
              <a:rPr lang="en-US" altLang="zh-CN" sz="1200" b="1" kern="1200" baseline="0" dirty="0" smtClean="0">
                <a:solidFill>
                  <a:schemeClr val="tx1"/>
                </a:solidFill>
                <a:latin typeface="+mn-lt"/>
                <a:ea typeface="+mn-ea"/>
                <a:cs typeface="+mn-cs"/>
              </a:rPr>
              <a:t>conflicts), never occur. The only situation that needs to be handled are</a:t>
            </a:r>
          </a:p>
          <a:p>
            <a:r>
              <a:rPr lang="en-US" altLang="zh-CN" sz="1200" b="1" kern="1200" baseline="0" dirty="0" smtClean="0">
                <a:solidFill>
                  <a:schemeClr val="tx1"/>
                </a:solidFill>
                <a:latin typeface="+mn-lt"/>
                <a:ea typeface="+mn-ea"/>
                <a:cs typeface="+mn-cs"/>
              </a:rPr>
              <a:t>read-write conflicts, in which one process wants to update a data item while another</a:t>
            </a:r>
          </a:p>
          <a:p>
            <a:r>
              <a:rPr lang="en-US" altLang="zh-CN" sz="1200" kern="1200" baseline="0" dirty="0" smtClean="0">
                <a:solidFill>
                  <a:schemeClr val="tx1"/>
                </a:solidFill>
                <a:latin typeface="+mn-lt"/>
                <a:ea typeface="+mn-ea"/>
                <a:cs typeface="+mn-cs"/>
              </a:rPr>
              <a:t>is concurrently attempting to read that item.</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As it turns out, it is often</a:t>
            </a:r>
          </a:p>
          <a:p>
            <a:r>
              <a:rPr lang="en-US" altLang="zh-CN" sz="1200" kern="1200" baseline="0" dirty="0" smtClean="0">
                <a:solidFill>
                  <a:schemeClr val="tx1"/>
                </a:solidFill>
                <a:latin typeface="+mn-lt"/>
                <a:ea typeface="+mn-ea"/>
                <a:cs typeface="+mn-cs"/>
              </a:rPr>
              <a:t>acceptable to propagate an update in a lazy fashion, meaning that a reading process</a:t>
            </a:r>
          </a:p>
          <a:p>
            <a:r>
              <a:rPr lang="en-US" altLang="zh-CN" sz="1200" kern="1200" baseline="0" dirty="0" smtClean="0">
                <a:solidFill>
                  <a:schemeClr val="tx1"/>
                </a:solidFill>
                <a:latin typeface="+mn-lt"/>
                <a:ea typeface="+mn-ea"/>
                <a:cs typeface="+mn-cs"/>
              </a:rPr>
              <a:t>will see an update only after some time has passed since the update took place.</a:t>
            </a:r>
          </a:p>
          <a:p>
            <a:r>
              <a:rPr lang="en-US" altLang="zh-CN" sz="1200" kern="1200" baseline="0" dirty="0" smtClean="0">
                <a:solidFill>
                  <a:schemeClr val="tx1"/>
                </a:solidFill>
                <a:latin typeface="+mn-lt"/>
                <a:ea typeface="+mn-ea"/>
                <a:cs typeface="+mn-cs"/>
              </a:rPr>
              <a:t>Yet another example is the World Wide Web. In virtually all cases, Web</a:t>
            </a:r>
          </a:p>
          <a:p>
            <a:r>
              <a:rPr lang="en-US" altLang="zh-CN" sz="1200" kern="1200" baseline="0" dirty="0" smtClean="0">
                <a:solidFill>
                  <a:schemeClr val="tx1"/>
                </a:solidFill>
                <a:latin typeface="+mn-lt"/>
                <a:ea typeface="+mn-ea"/>
                <a:cs typeface="+mn-cs"/>
              </a:rPr>
              <a:t>pages are updated by a single authority, such as a webmaster or the actual owner</a:t>
            </a:r>
          </a:p>
          <a:p>
            <a:r>
              <a:rPr lang="en-US" altLang="zh-CN" sz="1200" kern="1200" baseline="0" dirty="0" smtClean="0">
                <a:solidFill>
                  <a:schemeClr val="tx1"/>
                </a:solidFill>
                <a:latin typeface="+mn-lt"/>
                <a:ea typeface="+mn-ea"/>
                <a:cs typeface="+mn-cs"/>
              </a:rPr>
              <a:t>of the page. There are normally no write-write conflicts to resolve. On the other</a:t>
            </a:r>
          </a:p>
          <a:p>
            <a:r>
              <a:rPr lang="en-US" altLang="zh-CN" sz="1200" kern="1200" baseline="0" dirty="0" smtClean="0">
                <a:solidFill>
                  <a:schemeClr val="tx1"/>
                </a:solidFill>
                <a:latin typeface="+mn-lt"/>
                <a:ea typeface="+mn-ea"/>
                <a:cs typeface="+mn-cs"/>
              </a:rPr>
              <a:t>hand, to improve efficiency, browsers and Web proxies are often configured to</a:t>
            </a:r>
          </a:p>
          <a:p>
            <a:r>
              <a:rPr lang="en-US" altLang="zh-CN" sz="1200" kern="1200" baseline="0" dirty="0" smtClean="0">
                <a:solidFill>
                  <a:schemeClr val="tx1"/>
                </a:solidFill>
                <a:latin typeface="+mn-lt"/>
                <a:ea typeface="+mn-ea"/>
                <a:cs typeface="+mn-cs"/>
              </a:rPr>
              <a:t>keep a fetched page in a local cache and to return that page upon the next request.</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As another example, consider a worldwide naming system such as DNS. The</a:t>
            </a:r>
          </a:p>
          <a:p>
            <a:r>
              <a:rPr lang="en-US" altLang="zh-CN" sz="1200" kern="1200" baseline="0" dirty="0" smtClean="0">
                <a:solidFill>
                  <a:schemeClr val="tx1"/>
                </a:solidFill>
                <a:latin typeface="+mn-lt"/>
                <a:ea typeface="+mn-ea"/>
                <a:cs typeface="+mn-cs"/>
              </a:rPr>
              <a:t>DNS name space is partitioned into domains, where each domain is assigned to a</a:t>
            </a:r>
          </a:p>
          <a:p>
            <a:r>
              <a:rPr lang="en-US" altLang="zh-CN" sz="1200" kern="1200" baseline="0" dirty="0" smtClean="0">
                <a:solidFill>
                  <a:schemeClr val="tx1"/>
                </a:solidFill>
                <a:latin typeface="+mn-lt"/>
                <a:ea typeface="+mn-ea"/>
                <a:cs typeface="+mn-cs"/>
              </a:rPr>
              <a:t>naming authority, which acts as owner of that domain. Only that authority is allowed</a:t>
            </a:r>
          </a:p>
          <a:p>
            <a:r>
              <a:rPr lang="en-US" altLang="zh-CN" sz="1200" kern="1200" baseline="0" dirty="0" smtClean="0">
                <a:solidFill>
                  <a:schemeClr val="tx1"/>
                </a:solidFill>
                <a:latin typeface="+mn-lt"/>
                <a:ea typeface="+mn-ea"/>
                <a:cs typeface="+mn-cs"/>
              </a:rPr>
              <a:t>to update its part of the name space. Consequently, conflicts resulting from</a:t>
            </a:r>
          </a:p>
          <a:p>
            <a:r>
              <a:rPr lang="en-US" altLang="zh-CN" sz="1200" kern="1200" baseline="0" dirty="0" smtClean="0">
                <a:solidFill>
                  <a:schemeClr val="tx1"/>
                </a:solidFill>
                <a:latin typeface="+mn-lt"/>
                <a:ea typeface="+mn-ea"/>
                <a:cs typeface="+mn-cs"/>
              </a:rPr>
              <a:t>two operations that both want to perform an update on the same data (i.e., </a:t>
            </a:r>
            <a:r>
              <a:rPr lang="en-US" altLang="zh-CN" sz="1200" b="1" kern="1200" baseline="0" dirty="0" err="1" smtClean="0">
                <a:solidFill>
                  <a:schemeClr val="tx1"/>
                </a:solidFill>
                <a:latin typeface="+mn-lt"/>
                <a:ea typeface="+mn-ea"/>
                <a:cs typeface="+mn-cs"/>
              </a:rPr>
              <a:t>writewrite</a:t>
            </a:r>
            <a:endParaRPr lang="en-US" altLang="zh-CN" sz="1200" b="1" kern="1200" baseline="0" dirty="0" smtClean="0">
              <a:solidFill>
                <a:schemeClr val="tx1"/>
              </a:solidFill>
              <a:latin typeface="+mn-lt"/>
              <a:ea typeface="+mn-ea"/>
              <a:cs typeface="+mn-cs"/>
            </a:endParaRPr>
          </a:p>
          <a:p>
            <a:r>
              <a:rPr lang="en-US" altLang="zh-CN" sz="1200" b="1" kern="1200" baseline="0" dirty="0" smtClean="0">
                <a:solidFill>
                  <a:schemeClr val="tx1"/>
                </a:solidFill>
                <a:latin typeface="+mn-lt"/>
                <a:ea typeface="+mn-ea"/>
                <a:cs typeface="+mn-cs"/>
              </a:rPr>
              <a:t>conflicts), never occur. The only situation that needs to be handled are</a:t>
            </a:r>
          </a:p>
          <a:p>
            <a:r>
              <a:rPr lang="en-US" altLang="zh-CN" sz="1200" b="1" kern="1200" baseline="0" dirty="0" smtClean="0">
                <a:solidFill>
                  <a:schemeClr val="tx1"/>
                </a:solidFill>
                <a:latin typeface="+mn-lt"/>
                <a:ea typeface="+mn-ea"/>
                <a:cs typeface="+mn-cs"/>
              </a:rPr>
              <a:t>read-write conflicts, in which one process wants to update a data item while another</a:t>
            </a:r>
          </a:p>
          <a:p>
            <a:r>
              <a:rPr lang="en-US" altLang="zh-CN" sz="1200" kern="1200" baseline="0" dirty="0" smtClean="0">
                <a:solidFill>
                  <a:schemeClr val="tx1"/>
                </a:solidFill>
                <a:latin typeface="+mn-lt"/>
                <a:ea typeface="+mn-ea"/>
                <a:cs typeface="+mn-cs"/>
              </a:rPr>
              <a:t>is concurrently attempting to read that item.</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As it turns out, it is often</a:t>
            </a:r>
          </a:p>
          <a:p>
            <a:r>
              <a:rPr lang="en-US" altLang="zh-CN" sz="1200" kern="1200" baseline="0" dirty="0" smtClean="0">
                <a:solidFill>
                  <a:schemeClr val="tx1"/>
                </a:solidFill>
                <a:latin typeface="+mn-lt"/>
                <a:ea typeface="+mn-ea"/>
                <a:cs typeface="+mn-cs"/>
              </a:rPr>
              <a:t>acceptable to propagate an update in a lazy fashion, meaning that a reading process</a:t>
            </a:r>
          </a:p>
          <a:p>
            <a:r>
              <a:rPr lang="en-US" altLang="zh-CN" sz="1200" kern="1200" baseline="0" dirty="0" smtClean="0">
                <a:solidFill>
                  <a:schemeClr val="tx1"/>
                </a:solidFill>
                <a:latin typeface="+mn-lt"/>
                <a:ea typeface="+mn-ea"/>
                <a:cs typeface="+mn-cs"/>
              </a:rPr>
              <a:t>will see an update only after some time has passed since the update took place.</a:t>
            </a:r>
          </a:p>
          <a:p>
            <a:r>
              <a:rPr lang="en-US" altLang="zh-CN" sz="1200" kern="1200" baseline="0" dirty="0" smtClean="0">
                <a:solidFill>
                  <a:schemeClr val="tx1"/>
                </a:solidFill>
                <a:latin typeface="+mn-lt"/>
                <a:ea typeface="+mn-ea"/>
                <a:cs typeface="+mn-cs"/>
              </a:rPr>
              <a:t>Yet another example is the World Wide Web. In virtually all cases, Web</a:t>
            </a:r>
          </a:p>
          <a:p>
            <a:r>
              <a:rPr lang="en-US" altLang="zh-CN" sz="1200" kern="1200" baseline="0" dirty="0" smtClean="0">
                <a:solidFill>
                  <a:schemeClr val="tx1"/>
                </a:solidFill>
                <a:latin typeface="+mn-lt"/>
                <a:ea typeface="+mn-ea"/>
                <a:cs typeface="+mn-cs"/>
              </a:rPr>
              <a:t>pages are updated by a single authority, such as a webmaster or the actual owner</a:t>
            </a:r>
          </a:p>
          <a:p>
            <a:r>
              <a:rPr lang="en-US" altLang="zh-CN" sz="1200" kern="1200" baseline="0" dirty="0" smtClean="0">
                <a:solidFill>
                  <a:schemeClr val="tx1"/>
                </a:solidFill>
                <a:latin typeface="+mn-lt"/>
                <a:ea typeface="+mn-ea"/>
                <a:cs typeface="+mn-cs"/>
              </a:rPr>
              <a:t>of the page. There are normally no write-write conflicts to resolve. On the other</a:t>
            </a:r>
          </a:p>
          <a:p>
            <a:r>
              <a:rPr lang="en-US" altLang="zh-CN" sz="1200" kern="1200" baseline="0" dirty="0" smtClean="0">
                <a:solidFill>
                  <a:schemeClr val="tx1"/>
                </a:solidFill>
                <a:latin typeface="+mn-lt"/>
                <a:ea typeface="+mn-ea"/>
                <a:cs typeface="+mn-cs"/>
              </a:rPr>
              <a:t>hand, to improve efficiency, browsers and Web proxies are often configured to</a:t>
            </a:r>
          </a:p>
          <a:p>
            <a:r>
              <a:rPr lang="en-US" altLang="zh-CN" sz="1200" kern="1200" baseline="0" dirty="0" smtClean="0">
                <a:solidFill>
                  <a:schemeClr val="tx1"/>
                </a:solidFill>
                <a:latin typeface="+mn-lt"/>
                <a:ea typeface="+mn-ea"/>
                <a:cs typeface="+mn-cs"/>
              </a:rPr>
              <a:t>keep a fetched page in a local cache and to return that page upon the next request.</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As another example, consider a worldwide naming system such as DNS. The</a:t>
            </a:r>
          </a:p>
          <a:p>
            <a:r>
              <a:rPr lang="en-US" altLang="zh-CN" sz="1200" kern="1200" baseline="0" dirty="0" smtClean="0">
                <a:solidFill>
                  <a:schemeClr val="tx1"/>
                </a:solidFill>
                <a:latin typeface="+mn-lt"/>
                <a:ea typeface="+mn-ea"/>
                <a:cs typeface="+mn-cs"/>
              </a:rPr>
              <a:t>DNS name space is partitioned into domains, where each domain is assigned to a</a:t>
            </a:r>
          </a:p>
          <a:p>
            <a:r>
              <a:rPr lang="en-US" altLang="zh-CN" sz="1200" kern="1200" baseline="0" dirty="0" smtClean="0">
                <a:solidFill>
                  <a:schemeClr val="tx1"/>
                </a:solidFill>
                <a:latin typeface="+mn-lt"/>
                <a:ea typeface="+mn-ea"/>
                <a:cs typeface="+mn-cs"/>
              </a:rPr>
              <a:t>naming authority, which acts as owner of that domain. Only that authority is allowed</a:t>
            </a:r>
          </a:p>
          <a:p>
            <a:r>
              <a:rPr lang="en-US" altLang="zh-CN" sz="1200" kern="1200" baseline="0" dirty="0" smtClean="0">
                <a:solidFill>
                  <a:schemeClr val="tx1"/>
                </a:solidFill>
                <a:latin typeface="+mn-lt"/>
                <a:ea typeface="+mn-ea"/>
                <a:cs typeface="+mn-cs"/>
              </a:rPr>
              <a:t>to update its part of the name space. Consequently, conflicts resulting from</a:t>
            </a:r>
          </a:p>
          <a:p>
            <a:r>
              <a:rPr lang="en-US" altLang="zh-CN" sz="1200" kern="1200" baseline="0" dirty="0" smtClean="0">
                <a:solidFill>
                  <a:schemeClr val="tx1"/>
                </a:solidFill>
                <a:latin typeface="+mn-lt"/>
                <a:ea typeface="+mn-ea"/>
                <a:cs typeface="+mn-cs"/>
              </a:rPr>
              <a:t>two operations that both want to perform an update on the same data (i.e., </a:t>
            </a:r>
            <a:r>
              <a:rPr lang="en-US" altLang="zh-CN" sz="1200" b="1" kern="1200" baseline="0" dirty="0" err="1" smtClean="0">
                <a:solidFill>
                  <a:schemeClr val="tx1"/>
                </a:solidFill>
                <a:latin typeface="+mn-lt"/>
                <a:ea typeface="+mn-ea"/>
                <a:cs typeface="+mn-cs"/>
              </a:rPr>
              <a:t>writewrite</a:t>
            </a:r>
            <a:endParaRPr lang="en-US" altLang="zh-CN" sz="1200" b="1" kern="1200" baseline="0" dirty="0" smtClean="0">
              <a:solidFill>
                <a:schemeClr val="tx1"/>
              </a:solidFill>
              <a:latin typeface="+mn-lt"/>
              <a:ea typeface="+mn-ea"/>
              <a:cs typeface="+mn-cs"/>
            </a:endParaRPr>
          </a:p>
          <a:p>
            <a:r>
              <a:rPr lang="en-US" altLang="zh-CN" sz="1200" b="1" kern="1200" baseline="0" dirty="0" smtClean="0">
                <a:solidFill>
                  <a:schemeClr val="tx1"/>
                </a:solidFill>
                <a:latin typeface="+mn-lt"/>
                <a:ea typeface="+mn-ea"/>
                <a:cs typeface="+mn-cs"/>
              </a:rPr>
              <a:t>conflicts), never occur. The only situation that needs to be handled are</a:t>
            </a:r>
          </a:p>
          <a:p>
            <a:r>
              <a:rPr lang="en-US" altLang="zh-CN" sz="1200" b="1" kern="1200" baseline="0" dirty="0" smtClean="0">
                <a:solidFill>
                  <a:schemeClr val="tx1"/>
                </a:solidFill>
                <a:latin typeface="+mn-lt"/>
                <a:ea typeface="+mn-ea"/>
                <a:cs typeface="+mn-cs"/>
              </a:rPr>
              <a:t>read-write conflicts, in which one process wants to update a data item while another</a:t>
            </a:r>
          </a:p>
          <a:p>
            <a:r>
              <a:rPr lang="en-US" altLang="zh-CN" sz="1200" kern="1200" baseline="0" dirty="0" smtClean="0">
                <a:solidFill>
                  <a:schemeClr val="tx1"/>
                </a:solidFill>
                <a:latin typeface="+mn-lt"/>
                <a:ea typeface="+mn-ea"/>
                <a:cs typeface="+mn-cs"/>
              </a:rPr>
              <a:t>is concurrently attempting to read that item.</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As it turns out, it is often</a:t>
            </a:r>
          </a:p>
          <a:p>
            <a:r>
              <a:rPr lang="en-US" altLang="zh-CN" sz="1200" kern="1200" baseline="0" dirty="0" smtClean="0">
                <a:solidFill>
                  <a:schemeClr val="tx1"/>
                </a:solidFill>
                <a:latin typeface="+mn-lt"/>
                <a:ea typeface="+mn-ea"/>
                <a:cs typeface="+mn-cs"/>
              </a:rPr>
              <a:t>acceptable to propagate an update in a lazy fashion, meaning that a reading process</a:t>
            </a:r>
          </a:p>
          <a:p>
            <a:r>
              <a:rPr lang="en-US" altLang="zh-CN" sz="1200" kern="1200" baseline="0" dirty="0" smtClean="0">
                <a:solidFill>
                  <a:schemeClr val="tx1"/>
                </a:solidFill>
                <a:latin typeface="+mn-lt"/>
                <a:ea typeface="+mn-ea"/>
                <a:cs typeface="+mn-cs"/>
              </a:rPr>
              <a:t>will see an update only after some time has passed since the update took place.</a:t>
            </a:r>
          </a:p>
          <a:p>
            <a:r>
              <a:rPr lang="en-US" altLang="zh-CN" sz="1200" kern="1200" baseline="0" dirty="0" smtClean="0">
                <a:solidFill>
                  <a:schemeClr val="tx1"/>
                </a:solidFill>
                <a:latin typeface="+mn-lt"/>
                <a:ea typeface="+mn-ea"/>
                <a:cs typeface="+mn-cs"/>
              </a:rPr>
              <a:t>Yet another example is the World Wide Web. In virtually all cases, Web</a:t>
            </a:r>
          </a:p>
          <a:p>
            <a:r>
              <a:rPr lang="en-US" altLang="zh-CN" sz="1200" kern="1200" baseline="0" dirty="0" smtClean="0">
                <a:solidFill>
                  <a:schemeClr val="tx1"/>
                </a:solidFill>
                <a:latin typeface="+mn-lt"/>
                <a:ea typeface="+mn-ea"/>
                <a:cs typeface="+mn-cs"/>
              </a:rPr>
              <a:t>pages are updated by a single authority, such as a webmaster or the actual owner</a:t>
            </a:r>
          </a:p>
          <a:p>
            <a:r>
              <a:rPr lang="en-US" altLang="zh-CN" sz="1200" kern="1200" baseline="0" dirty="0" smtClean="0">
                <a:solidFill>
                  <a:schemeClr val="tx1"/>
                </a:solidFill>
                <a:latin typeface="+mn-lt"/>
                <a:ea typeface="+mn-ea"/>
                <a:cs typeface="+mn-cs"/>
              </a:rPr>
              <a:t>of the page. There are normally no write-write conflicts to resolve. On the other</a:t>
            </a:r>
          </a:p>
          <a:p>
            <a:r>
              <a:rPr lang="en-US" altLang="zh-CN" sz="1200" kern="1200" baseline="0" dirty="0" smtClean="0">
                <a:solidFill>
                  <a:schemeClr val="tx1"/>
                </a:solidFill>
                <a:latin typeface="+mn-lt"/>
                <a:ea typeface="+mn-ea"/>
                <a:cs typeface="+mn-cs"/>
              </a:rPr>
              <a:t>hand, to improve efficiency, browsers and Web proxies are often configured to</a:t>
            </a:r>
          </a:p>
          <a:p>
            <a:r>
              <a:rPr lang="en-US" altLang="zh-CN" sz="1200" kern="1200" baseline="0" dirty="0" smtClean="0">
                <a:solidFill>
                  <a:schemeClr val="tx1"/>
                </a:solidFill>
                <a:latin typeface="+mn-lt"/>
                <a:ea typeface="+mn-ea"/>
                <a:cs typeface="+mn-cs"/>
              </a:rPr>
              <a:t>keep a fetched page in a local cache and to return that page upon the next request.</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48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Stop here</a:t>
            </a:r>
            <a:r>
              <a:rPr lang="en-US" altLang="zh-CN" baseline="0" dirty="0" smtClean="0"/>
              <a:t> 20120523</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commutative    </a:t>
            </a:r>
            <a:r>
              <a:rPr lang="zh-CN" altLang="en-US" dirty="0" smtClean="0"/>
              <a:t>搜索网络</a:t>
            </a:r>
          </a:p>
          <a:p>
            <a:r>
              <a:rPr lang="zh-CN" altLang="en-US" dirty="0" smtClean="0"/>
              <a:t>英 </a:t>
            </a:r>
            <a:r>
              <a:rPr lang="en-US" altLang="zh-CN" dirty="0" smtClean="0"/>
              <a:t>[</a:t>
            </a:r>
            <a:r>
              <a:rPr lang="en-US" altLang="zh-CN" dirty="0" err="1" smtClean="0"/>
              <a:t>kəˈmju:tətɪv</a:t>
            </a:r>
            <a:r>
              <a:rPr lang="en-US" altLang="zh-CN" dirty="0" smtClean="0"/>
              <a:t>]   </a:t>
            </a:r>
            <a:r>
              <a:rPr lang="zh-CN" altLang="en-US" dirty="0" smtClean="0"/>
              <a:t>美 </a:t>
            </a:r>
            <a:r>
              <a:rPr lang="en-US" altLang="zh-CN" dirty="0" smtClean="0"/>
              <a:t>[ˈ</a:t>
            </a:r>
            <a:r>
              <a:rPr lang="en-US" altLang="zh-CN" dirty="0" err="1" smtClean="0"/>
              <a:t>kɑmjəˌtetɪv</a:t>
            </a:r>
            <a:r>
              <a:rPr lang="en-US" altLang="zh-CN" dirty="0" smtClean="0"/>
              <a:t>, </a:t>
            </a:r>
            <a:r>
              <a:rPr lang="en-US" altLang="zh-CN" dirty="0" err="1" smtClean="0"/>
              <a:t>kəˈmjutətɪv</a:t>
            </a:r>
            <a:r>
              <a:rPr lang="en-US" altLang="zh-CN" dirty="0" smtClean="0"/>
              <a:t>]  </a:t>
            </a:r>
          </a:p>
          <a:p>
            <a:r>
              <a:rPr lang="en-US" altLang="zh-CN" dirty="0" smtClean="0"/>
              <a:t>    </a:t>
            </a:r>
          </a:p>
          <a:p>
            <a:r>
              <a:rPr lang="en-US" altLang="zh-CN" dirty="0" smtClean="0"/>
              <a:t>adj.  </a:t>
            </a:r>
            <a:r>
              <a:rPr lang="zh-CN" altLang="en-US" dirty="0" smtClean="0"/>
              <a:t>交换的，代替的</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59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66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using Mule ESB as a frontal load-throttling middleware for applications that are not able to handle sudden peaks of requests, as illustrated in the following diagram.</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70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When a program accesses a memory location that is not in the cache, it is called a cache miss.</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81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82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When a program accesses a memory location that is not in the cache, it is called a cache miss.</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88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95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quorum</a:t>
            </a:r>
          </a:p>
          <a:p>
            <a:r>
              <a:rPr lang="en-US" altLang="zh-CN" dirty="0" smtClean="0"/>
              <a:t>[5kwC:rEm]</a:t>
            </a:r>
          </a:p>
          <a:p>
            <a:r>
              <a:rPr lang="en-US" altLang="zh-CN" dirty="0" smtClean="0"/>
              <a:t>n.</a:t>
            </a:r>
          </a:p>
          <a:p>
            <a:r>
              <a:rPr lang="zh-CN" altLang="en-US" dirty="0" smtClean="0"/>
              <a:t>法定人数</a:t>
            </a:r>
            <a:r>
              <a:rPr lang="en-US" altLang="zh-CN" dirty="0" smtClean="0"/>
              <a:t>, </a:t>
            </a:r>
            <a:r>
              <a:rPr lang="zh-CN" altLang="en-US" dirty="0" smtClean="0"/>
              <a:t>选出的团体</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98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quorum</a:t>
            </a:r>
          </a:p>
          <a:p>
            <a:r>
              <a:rPr lang="en-US" altLang="zh-CN" dirty="0" smtClean="0"/>
              <a:t>[5kwC:rEm]</a:t>
            </a:r>
          </a:p>
          <a:p>
            <a:r>
              <a:rPr lang="en-US" altLang="zh-CN" dirty="0" smtClean="0"/>
              <a:t>n.</a:t>
            </a:r>
          </a:p>
          <a:p>
            <a:r>
              <a:rPr lang="zh-CN" altLang="en-US" dirty="0" smtClean="0"/>
              <a:t>法定人数</a:t>
            </a:r>
            <a:r>
              <a:rPr lang="en-US" altLang="zh-CN" dirty="0" smtClean="0"/>
              <a:t>, </a:t>
            </a:r>
            <a:r>
              <a:rPr lang="zh-CN" altLang="en-US" dirty="0" smtClean="0"/>
              <a:t>选出的团体</a:t>
            </a:r>
            <a:endParaRPr lang="en-US" altLang="zh-CN" dirty="0" smtClean="0"/>
          </a:p>
          <a:p>
            <a:endParaRPr lang="en-US" altLang="zh-CN" dirty="0" smtClean="0"/>
          </a:p>
          <a:p>
            <a:r>
              <a:rPr lang="en-US" altLang="zh-CN" dirty="0" smtClean="0"/>
              <a:t>Until now, if a nature photographer wanted to arrange pictures of various butterflies systematically based on color or size to create an illustrated book, a lot of time was needed: The artist would have to arrange the individual pictures of the animals on the computer by hand to bring them into the requested order. Suitable software that would have been able to arrange pictures automatically based on certain characteristics did not exist. Researchers have now developed a method that makes it possible to arrange numerous pictures very fast.</a:t>
            </a:r>
          </a:p>
          <a:p>
            <a:endParaRPr lang="en-US" altLang="zh-CN" dirty="0" smtClean="0"/>
          </a:p>
          <a:p>
            <a:r>
              <a:rPr lang="en-US" altLang="zh-CN" dirty="0" err="1" smtClean="0"/>
              <a:t>Saarbrücken</a:t>
            </a:r>
            <a:r>
              <a:rPr lang="en-US" altLang="zh-CN" dirty="0" smtClean="0"/>
              <a:t> computer scientists have developed a system to arrange pictures into a consistent order. It requires no more than a small number of pre-sorted example pictures. The illustration shows different butterflies organized horizontally by color variations and vertically by size.</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99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In the case of sequential consistency, it turns out that primary-based protocols</a:t>
            </a:r>
          </a:p>
          <a:p>
            <a:r>
              <a:rPr lang="en-US" altLang="zh-CN" sz="1200" kern="1200" baseline="0" dirty="0" smtClean="0">
                <a:solidFill>
                  <a:schemeClr val="tx1"/>
                </a:solidFill>
                <a:latin typeface="+mn-lt"/>
                <a:ea typeface="+mn-ea"/>
                <a:cs typeface="+mn-cs"/>
              </a:rPr>
              <a:t>prevail.</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In these protocols, each data item </a:t>
            </a:r>
            <a:r>
              <a:rPr lang="en-US" altLang="zh-CN" sz="1200" i="1" kern="1200" baseline="0" dirty="0" smtClean="0">
                <a:solidFill>
                  <a:schemeClr val="tx1"/>
                </a:solidFill>
                <a:latin typeface="+mn-lt"/>
                <a:ea typeface="+mn-ea"/>
                <a:cs typeface="+mn-cs"/>
              </a:rPr>
              <a:t>x </a:t>
            </a:r>
            <a:r>
              <a:rPr lang="en-US" altLang="zh-CN" sz="1200" i="0" kern="1200" baseline="0" dirty="0" smtClean="0">
                <a:solidFill>
                  <a:schemeClr val="tx1"/>
                </a:solidFill>
                <a:latin typeface="+mn-lt"/>
                <a:ea typeface="+mn-ea"/>
                <a:cs typeface="+mn-cs"/>
              </a:rPr>
              <a:t>in the data store has an associated primary,</a:t>
            </a:r>
          </a:p>
          <a:p>
            <a:r>
              <a:rPr lang="en-US" altLang="zh-CN" sz="1200" kern="1200" baseline="0" dirty="0" smtClean="0">
                <a:solidFill>
                  <a:schemeClr val="tx1"/>
                </a:solidFill>
                <a:latin typeface="+mn-lt"/>
                <a:ea typeface="+mn-ea"/>
                <a:cs typeface="+mn-cs"/>
              </a:rPr>
              <a:t>which is responsible for coordinating write operations on </a:t>
            </a:r>
            <a:r>
              <a:rPr lang="en-US" altLang="zh-CN" sz="1200" i="1" kern="1200" baseline="0" dirty="0" smtClean="0">
                <a:solidFill>
                  <a:schemeClr val="tx1"/>
                </a:solidFill>
                <a:latin typeface="+mn-lt"/>
                <a:ea typeface="+mn-ea"/>
                <a:cs typeface="+mn-cs"/>
              </a:rPr>
              <a:t>x</a:t>
            </a:r>
            <a:r>
              <a:rPr lang="en-US" altLang="zh-CN" sz="1200" i="0" kern="1200" baseline="0" dirty="0" smtClean="0">
                <a:solidFill>
                  <a:schemeClr val="tx1"/>
                </a:solidFill>
                <a:latin typeface="+mn-lt"/>
                <a:ea typeface="+mn-ea"/>
                <a:cs typeface="+mn-cs"/>
              </a:rPr>
              <a:t>. A distinction</a:t>
            </a:r>
          </a:p>
          <a:p>
            <a:r>
              <a:rPr lang="en-US" altLang="zh-CN" sz="1200" kern="1200" baseline="0" dirty="0" smtClean="0">
                <a:solidFill>
                  <a:schemeClr val="tx1"/>
                </a:solidFill>
                <a:latin typeface="+mn-lt"/>
                <a:ea typeface="+mn-ea"/>
                <a:cs typeface="+mn-cs"/>
              </a:rPr>
              <a:t>can be made as to </a:t>
            </a:r>
            <a:r>
              <a:rPr lang="en-US" altLang="zh-CN" sz="1200" b="1" kern="1200" baseline="0" dirty="0" smtClean="0">
                <a:solidFill>
                  <a:schemeClr val="tx1"/>
                </a:solidFill>
                <a:latin typeface="+mn-lt"/>
                <a:ea typeface="+mn-ea"/>
                <a:cs typeface="+mn-cs"/>
              </a:rPr>
              <a:t>whether the primary is fixed at a remote server or if write operations</a:t>
            </a:r>
          </a:p>
          <a:p>
            <a:r>
              <a:rPr lang="en-US" altLang="zh-CN" sz="1200" b="1" kern="1200" baseline="0" dirty="0" smtClean="0">
                <a:solidFill>
                  <a:schemeClr val="tx1"/>
                </a:solidFill>
                <a:latin typeface="+mn-lt"/>
                <a:ea typeface="+mn-ea"/>
                <a:cs typeface="+mn-cs"/>
              </a:rPr>
              <a:t>can be carried out locally </a:t>
            </a:r>
            <a:r>
              <a:rPr lang="en-US" altLang="zh-CN" sz="1200" kern="1200" baseline="0" dirty="0" smtClean="0">
                <a:solidFill>
                  <a:schemeClr val="tx1"/>
                </a:solidFill>
                <a:latin typeface="+mn-lt"/>
                <a:ea typeface="+mn-ea"/>
                <a:cs typeface="+mn-cs"/>
              </a:rPr>
              <a:t>after moving the primary to the process where the</a:t>
            </a:r>
          </a:p>
          <a:p>
            <a:r>
              <a:rPr lang="en-US" altLang="zh-CN" sz="1200" kern="1200" baseline="0" dirty="0" smtClean="0">
                <a:solidFill>
                  <a:schemeClr val="tx1"/>
                </a:solidFill>
                <a:latin typeface="+mn-lt"/>
                <a:ea typeface="+mn-ea"/>
                <a:cs typeface="+mn-cs"/>
              </a:rPr>
              <a:t>write operation is initiated.</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The simplest primary-based protocol that supports replication is the one in</a:t>
            </a:r>
          </a:p>
          <a:p>
            <a:r>
              <a:rPr lang="en-US" altLang="zh-CN" sz="1200" kern="1200" baseline="0" dirty="0" smtClean="0">
                <a:solidFill>
                  <a:schemeClr val="tx1"/>
                </a:solidFill>
                <a:latin typeface="+mn-lt"/>
                <a:ea typeface="+mn-ea"/>
                <a:cs typeface="+mn-cs"/>
              </a:rPr>
              <a:t>which all write operations need to be forwarded to a fixed single server. Read operations</a:t>
            </a:r>
          </a:p>
          <a:p>
            <a:r>
              <a:rPr lang="en-US" altLang="zh-CN" sz="1200" kern="1200" baseline="0" dirty="0" smtClean="0">
                <a:solidFill>
                  <a:schemeClr val="tx1"/>
                </a:solidFill>
                <a:latin typeface="+mn-lt"/>
                <a:ea typeface="+mn-ea"/>
                <a:cs typeface="+mn-cs"/>
              </a:rPr>
              <a:t>can be carried out locally. Such schemes are also known as </a:t>
            </a:r>
            <a:r>
              <a:rPr lang="en-US" altLang="zh-CN" sz="1200" kern="1200" baseline="0" dirty="0" err="1" smtClean="0">
                <a:solidFill>
                  <a:schemeClr val="tx1"/>
                </a:solidFill>
                <a:latin typeface="+mn-lt"/>
                <a:ea typeface="+mn-ea"/>
                <a:cs typeface="+mn-cs"/>
              </a:rPr>
              <a:t>primarybackup</a:t>
            </a: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protocols (</a:t>
            </a:r>
            <a:r>
              <a:rPr lang="en-US" altLang="zh-CN" sz="1200" kern="1200" baseline="0" dirty="0" err="1" smtClean="0">
                <a:solidFill>
                  <a:schemeClr val="tx1"/>
                </a:solidFill>
                <a:latin typeface="+mn-lt"/>
                <a:ea typeface="+mn-ea"/>
                <a:cs typeface="+mn-cs"/>
              </a:rPr>
              <a:t>Budhiraja</a:t>
            </a:r>
            <a:r>
              <a:rPr lang="en-US" altLang="zh-CN" sz="1200" kern="1200" baseline="0" dirty="0" smtClean="0">
                <a:solidFill>
                  <a:schemeClr val="tx1"/>
                </a:solidFill>
                <a:latin typeface="+mn-lt"/>
                <a:ea typeface="+mn-ea"/>
                <a:cs typeface="+mn-cs"/>
              </a:rPr>
              <a:t> et al., 1993). A primary-backup protocol works as</a:t>
            </a:r>
          </a:p>
          <a:p>
            <a:r>
              <a:rPr lang="en-US" altLang="zh-CN" sz="1200" kern="1200" baseline="0" dirty="0" smtClean="0">
                <a:solidFill>
                  <a:schemeClr val="tx1"/>
                </a:solidFill>
                <a:latin typeface="+mn-lt"/>
                <a:ea typeface="+mn-ea"/>
                <a:cs typeface="+mn-cs"/>
              </a:rPr>
              <a:t>shown in the above Figure.</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A potential performance problem with this scheme is that it may take a relatively</a:t>
            </a:r>
          </a:p>
          <a:p>
            <a:r>
              <a:rPr lang="en-US" altLang="zh-CN" sz="1200" kern="1200" baseline="0" dirty="0" smtClean="0">
                <a:solidFill>
                  <a:schemeClr val="tx1"/>
                </a:solidFill>
                <a:latin typeface="+mn-lt"/>
                <a:ea typeface="+mn-ea"/>
                <a:cs typeface="+mn-cs"/>
              </a:rPr>
              <a:t>long time before the process that initiated the update is allowed to continue.</a:t>
            </a:r>
          </a:p>
          <a:p>
            <a:r>
              <a:rPr lang="en-US" altLang="zh-CN" sz="1200" kern="1200" baseline="0" dirty="0" smtClean="0">
                <a:solidFill>
                  <a:schemeClr val="tx1"/>
                </a:solidFill>
                <a:latin typeface="+mn-lt"/>
                <a:ea typeface="+mn-ea"/>
                <a:cs typeface="+mn-cs"/>
              </a:rPr>
              <a:t>In effect, an update is implemented as a blocking operation.</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100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11</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In the case of sequential consistency, it turns out that primary-based protocols</a:t>
            </a:r>
          </a:p>
          <a:p>
            <a:r>
              <a:rPr lang="en-US" altLang="zh-CN" sz="1200" kern="1200" baseline="0" dirty="0" smtClean="0">
                <a:solidFill>
                  <a:schemeClr val="tx1"/>
                </a:solidFill>
                <a:latin typeface="+mn-lt"/>
                <a:ea typeface="+mn-ea"/>
                <a:cs typeface="+mn-cs"/>
              </a:rPr>
              <a:t>prevail.</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In these protocols, each data item </a:t>
            </a:r>
            <a:r>
              <a:rPr lang="en-US" altLang="zh-CN" sz="1200" i="1" kern="1200" baseline="0" dirty="0" smtClean="0">
                <a:solidFill>
                  <a:schemeClr val="tx1"/>
                </a:solidFill>
                <a:latin typeface="+mn-lt"/>
                <a:ea typeface="+mn-ea"/>
                <a:cs typeface="+mn-cs"/>
              </a:rPr>
              <a:t>x </a:t>
            </a:r>
            <a:r>
              <a:rPr lang="en-US" altLang="zh-CN" sz="1200" i="0" kern="1200" baseline="0" dirty="0" smtClean="0">
                <a:solidFill>
                  <a:schemeClr val="tx1"/>
                </a:solidFill>
                <a:latin typeface="+mn-lt"/>
                <a:ea typeface="+mn-ea"/>
                <a:cs typeface="+mn-cs"/>
              </a:rPr>
              <a:t>in the data store has an associated primary,</a:t>
            </a:r>
          </a:p>
          <a:p>
            <a:r>
              <a:rPr lang="en-US" altLang="zh-CN" sz="1200" kern="1200" baseline="0" dirty="0" smtClean="0">
                <a:solidFill>
                  <a:schemeClr val="tx1"/>
                </a:solidFill>
                <a:latin typeface="+mn-lt"/>
                <a:ea typeface="+mn-ea"/>
                <a:cs typeface="+mn-cs"/>
              </a:rPr>
              <a:t>which is responsible for coordinating write operations on </a:t>
            </a:r>
            <a:r>
              <a:rPr lang="en-US" altLang="zh-CN" sz="1200" i="1" kern="1200" baseline="0" dirty="0" smtClean="0">
                <a:solidFill>
                  <a:schemeClr val="tx1"/>
                </a:solidFill>
                <a:latin typeface="+mn-lt"/>
                <a:ea typeface="+mn-ea"/>
                <a:cs typeface="+mn-cs"/>
              </a:rPr>
              <a:t>x</a:t>
            </a:r>
            <a:r>
              <a:rPr lang="en-US" altLang="zh-CN" sz="1200" i="0" kern="1200" baseline="0" dirty="0" smtClean="0">
                <a:solidFill>
                  <a:schemeClr val="tx1"/>
                </a:solidFill>
                <a:latin typeface="+mn-lt"/>
                <a:ea typeface="+mn-ea"/>
                <a:cs typeface="+mn-cs"/>
              </a:rPr>
              <a:t>. A distinction</a:t>
            </a:r>
          </a:p>
          <a:p>
            <a:r>
              <a:rPr lang="en-US" altLang="zh-CN" sz="1200" kern="1200" baseline="0" dirty="0" smtClean="0">
                <a:solidFill>
                  <a:schemeClr val="tx1"/>
                </a:solidFill>
                <a:latin typeface="+mn-lt"/>
                <a:ea typeface="+mn-ea"/>
                <a:cs typeface="+mn-cs"/>
              </a:rPr>
              <a:t>can be made as to </a:t>
            </a:r>
            <a:r>
              <a:rPr lang="en-US" altLang="zh-CN" sz="1200" b="1" kern="1200" baseline="0" dirty="0" smtClean="0">
                <a:solidFill>
                  <a:schemeClr val="tx1"/>
                </a:solidFill>
                <a:latin typeface="+mn-lt"/>
                <a:ea typeface="+mn-ea"/>
                <a:cs typeface="+mn-cs"/>
              </a:rPr>
              <a:t>whether the primary is fixed at a remote server or if write operations</a:t>
            </a:r>
          </a:p>
          <a:p>
            <a:r>
              <a:rPr lang="en-US" altLang="zh-CN" sz="1200" b="1" kern="1200" baseline="0" dirty="0" smtClean="0">
                <a:solidFill>
                  <a:schemeClr val="tx1"/>
                </a:solidFill>
                <a:latin typeface="+mn-lt"/>
                <a:ea typeface="+mn-ea"/>
                <a:cs typeface="+mn-cs"/>
              </a:rPr>
              <a:t>can be carried out locally </a:t>
            </a:r>
            <a:r>
              <a:rPr lang="en-US" altLang="zh-CN" sz="1200" kern="1200" baseline="0" dirty="0" smtClean="0">
                <a:solidFill>
                  <a:schemeClr val="tx1"/>
                </a:solidFill>
                <a:latin typeface="+mn-lt"/>
                <a:ea typeface="+mn-ea"/>
                <a:cs typeface="+mn-cs"/>
              </a:rPr>
              <a:t>after moving the primary to the process where the</a:t>
            </a:r>
          </a:p>
          <a:p>
            <a:r>
              <a:rPr lang="en-US" altLang="zh-CN" sz="1200" kern="1200" baseline="0" dirty="0" smtClean="0">
                <a:solidFill>
                  <a:schemeClr val="tx1"/>
                </a:solidFill>
                <a:latin typeface="+mn-lt"/>
                <a:ea typeface="+mn-ea"/>
                <a:cs typeface="+mn-cs"/>
              </a:rPr>
              <a:t>write operation is initiated.</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The simplest primary-based protocol that supports replication is the one in</a:t>
            </a:r>
          </a:p>
          <a:p>
            <a:r>
              <a:rPr lang="en-US" altLang="zh-CN" sz="1200" kern="1200" baseline="0" dirty="0" smtClean="0">
                <a:solidFill>
                  <a:schemeClr val="tx1"/>
                </a:solidFill>
                <a:latin typeface="+mn-lt"/>
                <a:ea typeface="+mn-ea"/>
                <a:cs typeface="+mn-cs"/>
              </a:rPr>
              <a:t>which all write operations need to be forwarded to a fixed single server. Read operations</a:t>
            </a:r>
          </a:p>
          <a:p>
            <a:r>
              <a:rPr lang="en-US" altLang="zh-CN" sz="1200" kern="1200" baseline="0" dirty="0" smtClean="0">
                <a:solidFill>
                  <a:schemeClr val="tx1"/>
                </a:solidFill>
                <a:latin typeface="+mn-lt"/>
                <a:ea typeface="+mn-ea"/>
                <a:cs typeface="+mn-cs"/>
              </a:rPr>
              <a:t>can be carried out locally. Such schemes are also known as primary-backup</a:t>
            </a:r>
          </a:p>
          <a:p>
            <a:r>
              <a:rPr lang="en-US" altLang="zh-CN" sz="1200" kern="1200" baseline="0" dirty="0" smtClean="0">
                <a:solidFill>
                  <a:schemeClr val="tx1"/>
                </a:solidFill>
                <a:latin typeface="+mn-lt"/>
                <a:ea typeface="+mn-ea"/>
                <a:cs typeface="+mn-cs"/>
              </a:rPr>
              <a:t>protocols (</a:t>
            </a:r>
            <a:r>
              <a:rPr lang="en-US" altLang="zh-CN" sz="1200" kern="1200" baseline="0" dirty="0" err="1" smtClean="0">
                <a:solidFill>
                  <a:schemeClr val="tx1"/>
                </a:solidFill>
                <a:latin typeface="+mn-lt"/>
                <a:ea typeface="+mn-ea"/>
                <a:cs typeface="+mn-cs"/>
              </a:rPr>
              <a:t>Budhiraja</a:t>
            </a:r>
            <a:r>
              <a:rPr lang="en-US" altLang="zh-CN" sz="1200" kern="1200" baseline="0" dirty="0" smtClean="0">
                <a:solidFill>
                  <a:schemeClr val="tx1"/>
                </a:solidFill>
                <a:latin typeface="+mn-lt"/>
                <a:ea typeface="+mn-ea"/>
                <a:cs typeface="+mn-cs"/>
              </a:rPr>
              <a:t> et al., 1993). A primary-backup protocol works as</a:t>
            </a:r>
          </a:p>
          <a:p>
            <a:r>
              <a:rPr lang="en-US" altLang="zh-CN" sz="1200" kern="1200" baseline="0" dirty="0" smtClean="0">
                <a:solidFill>
                  <a:schemeClr val="tx1"/>
                </a:solidFill>
                <a:latin typeface="+mn-lt"/>
                <a:ea typeface="+mn-ea"/>
                <a:cs typeface="+mn-cs"/>
              </a:rPr>
              <a:t>shown in the above Figure.</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A potential performance problem with this scheme is that it may take a relatively</a:t>
            </a:r>
          </a:p>
          <a:p>
            <a:r>
              <a:rPr lang="en-US" altLang="zh-CN" sz="1200" kern="1200" baseline="0" dirty="0" smtClean="0">
                <a:solidFill>
                  <a:schemeClr val="tx1"/>
                </a:solidFill>
                <a:latin typeface="+mn-lt"/>
                <a:ea typeface="+mn-ea"/>
                <a:cs typeface="+mn-cs"/>
              </a:rPr>
              <a:t>long time before the process that initiated the update is allowed to continue.</a:t>
            </a:r>
          </a:p>
          <a:p>
            <a:r>
              <a:rPr lang="en-US" altLang="zh-CN" sz="1200" kern="1200" baseline="0" dirty="0" smtClean="0">
                <a:solidFill>
                  <a:schemeClr val="tx1"/>
                </a:solidFill>
                <a:latin typeface="+mn-lt"/>
                <a:ea typeface="+mn-ea"/>
                <a:cs typeface="+mn-cs"/>
              </a:rPr>
              <a:t>In effect, an update is implemented as a blocking operation.</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101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sz="1200" kern="1200" baseline="0" dirty="0" smtClean="0">
                <a:solidFill>
                  <a:schemeClr val="tx1"/>
                </a:solidFill>
                <a:latin typeface="+mn-lt"/>
                <a:ea typeface="+mn-ea"/>
                <a:cs typeface="+mn-cs"/>
              </a:rPr>
              <a:t>An alternative is to use a </a:t>
            </a:r>
            <a:r>
              <a:rPr lang="en-US" altLang="zh-CN" sz="1200" kern="1200" baseline="0" dirty="0" err="1" smtClean="0">
                <a:solidFill>
                  <a:schemeClr val="tx1"/>
                </a:solidFill>
                <a:latin typeface="+mn-lt"/>
                <a:ea typeface="+mn-ea"/>
                <a:cs typeface="+mn-cs"/>
              </a:rPr>
              <a:t>nonblocking</a:t>
            </a:r>
            <a:r>
              <a:rPr lang="en-US" altLang="zh-CN" sz="1200" kern="1200" baseline="0" dirty="0" smtClean="0">
                <a:solidFill>
                  <a:schemeClr val="tx1"/>
                </a:solidFill>
                <a:latin typeface="+mn-lt"/>
                <a:ea typeface="+mn-ea"/>
                <a:cs typeface="+mn-cs"/>
              </a:rPr>
              <a:t> approach. As soon as the primary has updated its local copy of</a:t>
            </a:r>
          </a:p>
          <a:p>
            <a:r>
              <a:rPr lang="en-US" altLang="zh-CN" sz="1200" i="1" kern="1200" baseline="0" dirty="0" smtClean="0">
                <a:solidFill>
                  <a:schemeClr val="tx1"/>
                </a:solidFill>
                <a:latin typeface="+mn-lt"/>
                <a:ea typeface="+mn-ea"/>
                <a:cs typeface="+mn-cs"/>
              </a:rPr>
              <a:t>x, it returns an acknowledgment. After that, it tells the backup servers to perform</a:t>
            </a:r>
          </a:p>
          <a:p>
            <a:r>
              <a:rPr lang="en-US" altLang="zh-CN" sz="1200" kern="1200" baseline="0" dirty="0" smtClean="0">
                <a:solidFill>
                  <a:schemeClr val="tx1"/>
                </a:solidFill>
                <a:latin typeface="+mn-lt"/>
                <a:ea typeface="+mn-ea"/>
                <a:cs typeface="+mn-cs"/>
              </a:rPr>
              <a:t>the update as well. The main problem with </a:t>
            </a:r>
            <a:r>
              <a:rPr lang="en-US" altLang="zh-CN" sz="1200" kern="1200" baseline="0" dirty="0" err="1" smtClean="0">
                <a:solidFill>
                  <a:schemeClr val="tx1"/>
                </a:solidFill>
                <a:latin typeface="+mn-lt"/>
                <a:ea typeface="+mn-ea"/>
                <a:cs typeface="+mn-cs"/>
              </a:rPr>
              <a:t>nonblocking</a:t>
            </a:r>
            <a:r>
              <a:rPr lang="en-US" altLang="zh-CN" sz="1200" kern="1200" baseline="0" dirty="0" smtClean="0">
                <a:solidFill>
                  <a:schemeClr val="tx1"/>
                </a:solidFill>
                <a:latin typeface="+mn-lt"/>
                <a:ea typeface="+mn-ea"/>
                <a:cs typeface="+mn-cs"/>
              </a:rPr>
              <a:t> primary-backup protocols has to do with</a:t>
            </a:r>
          </a:p>
          <a:p>
            <a:r>
              <a:rPr lang="en-US" altLang="zh-CN" sz="1200" kern="1200" baseline="0" dirty="0" smtClean="0">
                <a:solidFill>
                  <a:schemeClr val="tx1"/>
                </a:solidFill>
                <a:latin typeface="+mn-lt"/>
                <a:ea typeface="+mn-ea"/>
                <a:cs typeface="+mn-cs"/>
              </a:rPr>
              <a:t>fault tolerance. In a blocking scheme, the client process knows for sure that the</a:t>
            </a:r>
          </a:p>
          <a:p>
            <a:r>
              <a:rPr lang="en-US" altLang="zh-CN" sz="1200" kern="1200" baseline="0" dirty="0" smtClean="0">
                <a:solidFill>
                  <a:schemeClr val="tx1"/>
                </a:solidFill>
                <a:latin typeface="+mn-lt"/>
                <a:ea typeface="+mn-ea"/>
                <a:cs typeface="+mn-cs"/>
              </a:rPr>
              <a:t>update operation is backed up by several other servers. This is not the case with a</a:t>
            </a:r>
          </a:p>
          <a:p>
            <a:r>
              <a:rPr lang="en-US" altLang="zh-CN" sz="1200" kern="1200" baseline="0" dirty="0" err="1" smtClean="0">
                <a:solidFill>
                  <a:schemeClr val="tx1"/>
                </a:solidFill>
                <a:latin typeface="+mn-lt"/>
                <a:ea typeface="+mn-ea"/>
                <a:cs typeface="+mn-cs"/>
              </a:rPr>
              <a:t>nonblocking</a:t>
            </a:r>
            <a:r>
              <a:rPr lang="en-US" altLang="zh-CN" sz="1200" kern="1200" baseline="0" dirty="0" smtClean="0">
                <a:solidFill>
                  <a:schemeClr val="tx1"/>
                </a:solidFill>
                <a:latin typeface="+mn-lt"/>
                <a:ea typeface="+mn-ea"/>
                <a:cs typeface="+mn-cs"/>
              </a:rPr>
              <a:t> solution. The advantage, of course, is that write operations may</a:t>
            </a:r>
          </a:p>
          <a:p>
            <a:r>
              <a:rPr lang="en-US" altLang="zh-CN" sz="1200" kern="1200" baseline="0" dirty="0" smtClean="0">
                <a:solidFill>
                  <a:schemeClr val="tx1"/>
                </a:solidFill>
                <a:latin typeface="+mn-lt"/>
                <a:ea typeface="+mn-ea"/>
                <a:cs typeface="+mn-cs"/>
              </a:rPr>
              <a:t>speed up considerably.</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Primary-backup protocols provide a straightforward implementation of sequential</a:t>
            </a:r>
          </a:p>
          <a:p>
            <a:r>
              <a:rPr lang="en-US" altLang="zh-CN" sz="1200" kern="1200" baseline="0" dirty="0" smtClean="0">
                <a:solidFill>
                  <a:schemeClr val="tx1"/>
                </a:solidFill>
                <a:latin typeface="+mn-lt"/>
                <a:ea typeface="+mn-ea"/>
                <a:cs typeface="+mn-cs"/>
              </a:rPr>
              <a:t>consistency, as the primary can order all incoming writes in a globally</a:t>
            </a:r>
          </a:p>
          <a:p>
            <a:r>
              <a:rPr lang="en-US" altLang="zh-CN" sz="1200" kern="1200" baseline="0" dirty="0" smtClean="0">
                <a:solidFill>
                  <a:schemeClr val="tx1"/>
                </a:solidFill>
                <a:latin typeface="+mn-lt"/>
                <a:ea typeface="+mn-ea"/>
                <a:cs typeface="+mn-cs"/>
              </a:rPr>
              <a:t>unique time order. Evidently, all processes see all write operations in the same</a:t>
            </a:r>
          </a:p>
          <a:p>
            <a:r>
              <a:rPr lang="en-US" altLang="zh-CN" sz="1200" kern="1200" baseline="0" dirty="0" smtClean="0">
                <a:solidFill>
                  <a:schemeClr val="tx1"/>
                </a:solidFill>
                <a:latin typeface="+mn-lt"/>
                <a:ea typeface="+mn-ea"/>
                <a:cs typeface="+mn-cs"/>
              </a:rPr>
              <a:t>order, no matter which backup server they use to perform read operations. Also,</a:t>
            </a:r>
          </a:p>
          <a:p>
            <a:r>
              <a:rPr lang="en-US" altLang="zh-CN" sz="1200" kern="1200" baseline="0" dirty="0" smtClean="0">
                <a:solidFill>
                  <a:schemeClr val="tx1"/>
                </a:solidFill>
                <a:latin typeface="+mn-lt"/>
                <a:ea typeface="+mn-ea"/>
                <a:cs typeface="+mn-cs"/>
              </a:rPr>
              <a:t>with blocking protocols, processes will always see the effects of their most recent</a:t>
            </a:r>
          </a:p>
          <a:p>
            <a:r>
              <a:rPr lang="en-US" altLang="zh-CN" sz="1200" kern="1200" baseline="0" dirty="0" smtClean="0">
                <a:solidFill>
                  <a:schemeClr val="tx1"/>
                </a:solidFill>
                <a:latin typeface="+mn-lt"/>
                <a:ea typeface="+mn-ea"/>
                <a:cs typeface="+mn-cs"/>
              </a:rPr>
              <a:t>write operation (note that this cannot be guaranteed with a </a:t>
            </a:r>
            <a:r>
              <a:rPr lang="en-US" altLang="zh-CN" sz="1200" kern="1200" baseline="0" dirty="0" err="1" smtClean="0">
                <a:solidFill>
                  <a:schemeClr val="tx1"/>
                </a:solidFill>
                <a:latin typeface="+mn-lt"/>
                <a:ea typeface="+mn-ea"/>
                <a:cs typeface="+mn-cs"/>
              </a:rPr>
              <a:t>nonblocking</a:t>
            </a:r>
            <a:r>
              <a:rPr lang="en-US" altLang="zh-CN" sz="1200" kern="1200" baseline="0" dirty="0" smtClean="0">
                <a:solidFill>
                  <a:schemeClr val="tx1"/>
                </a:solidFill>
                <a:latin typeface="+mn-lt"/>
                <a:ea typeface="+mn-ea"/>
                <a:cs typeface="+mn-cs"/>
              </a:rPr>
              <a:t> protocol</a:t>
            </a:r>
          </a:p>
          <a:p>
            <a:r>
              <a:rPr lang="en-US" altLang="zh-CN" sz="1200" kern="1200" baseline="0" dirty="0" smtClean="0">
                <a:solidFill>
                  <a:schemeClr val="tx1"/>
                </a:solidFill>
                <a:latin typeface="+mn-lt"/>
                <a:ea typeface="+mn-ea"/>
                <a:cs typeface="+mn-cs"/>
              </a:rPr>
              <a:t>without taking special measures).</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The main advantage</a:t>
            </a:r>
          </a:p>
          <a:p>
            <a:r>
              <a:rPr lang="en-US" altLang="zh-CN" sz="1200" kern="1200" baseline="0" dirty="0" smtClean="0">
                <a:solidFill>
                  <a:schemeClr val="tx1"/>
                </a:solidFill>
                <a:latin typeface="+mn-lt"/>
                <a:ea typeface="+mn-ea"/>
                <a:cs typeface="+mn-cs"/>
              </a:rPr>
              <a:t>of this approach is that multiple, successive write operations can be carried</a:t>
            </a:r>
          </a:p>
          <a:p>
            <a:r>
              <a:rPr lang="en-US" altLang="zh-CN" sz="1200" kern="1200" baseline="0" dirty="0" smtClean="0">
                <a:solidFill>
                  <a:schemeClr val="tx1"/>
                </a:solidFill>
                <a:latin typeface="+mn-lt"/>
                <a:ea typeface="+mn-ea"/>
                <a:cs typeface="+mn-cs"/>
              </a:rPr>
              <a:t>out locally, while reading processes can still access their local copy. However,</a:t>
            </a:r>
          </a:p>
          <a:p>
            <a:r>
              <a:rPr lang="en-US" altLang="zh-CN" sz="1200" kern="1200" baseline="0" dirty="0" smtClean="0">
                <a:solidFill>
                  <a:schemeClr val="tx1"/>
                </a:solidFill>
                <a:latin typeface="+mn-lt"/>
                <a:ea typeface="+mn-ea"/>
                <a:cs typeface="+mn-cs"/>
              </a:rPr>
              <a:t>such an improvement can be achieved only if a </a:t>
            </a:r>
            <a:r>
              <a:rPr lang="en-US" altLang="zh-CN" sz="1200" kern="1200" baseline="0" dirty="0" err="1" smtClean="0">
                <a:solidFill>
                  <a:schemeClr val="tx1"/>
                </a:solidFill>
                <a:latin typeface="+mn-lt"/>
                <a:ea typeface="+mn-ea"/>
                <a:cs typeface="+mn-cs"/>
              </a:rPr>
              <a:t>nonblocking</a:t>
            </a:r>
            <a:r>
              <a:rPr lang="en-US" altLang="zh-CN" sz="1200" kern="1200" baseline="0" dirty="0" smtClean="0">
                <a:solidFill>
                  <a:schemeClr val="tx1"/>
                </a:solidFill>
                <a:latin typeface="+mn-lt"/>
                <a:ea typeface="+mn-ea"/>
                <a:cs typeface="+mn-cs"/>
              </a:rPr>
              <a:t> protocol is followed</a:t>
            </a:r>
          </a:p>
          <a:p>
            <a:r>
              <a:rPr lang="en-US" altLang="zh-CN" sz="1200" kern="1200" baseline="0" dirty="0" smtClean="0">
                <a:solidFill>
                  <a:schemeClr val="tx1"/>
                </a:solidFill>
                <a:latin typeface="+mn-lt"/>
                <a:ea typeface="+mn-ea"/>
                <a:cs typeface="+mn-cs"/>
              </a:rPr>
              <a:t>by which updates are propagated to the replicas after the primary has finished</a:t>
            </a:r>
          </a:p>
          <a:p>
            <a:r>
              <a:rPr lang="en-US" altLang="zh-CN" sz="1200" kern="1200" baseline="0" dirty="0" smtClean="0">
                <a:solidFill>
                  <a:schemeClr val="tx1"/>
                </a:solidFill>
                <a:latin typeface="+mn-lt"/>
                <a:ea typeface="+mn-ea"/>
                <a:cs typeface="+mn-cs"/>
              </a:rPr>
              <a:t>with locally performing the updates.</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102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sz="1200" kern="1200" baseline="0" dirty="0" smtClean="0">
                <a:solidFill>
                  <a:schemeClr val="tx1"/>
                </a:solidFill>
                <a:latin typeface="+mn-lt"/>
                <a:ea typeface="+mn-ea"/>
                <a:cs typeface="+mn-cs"/>
              </a:rPr>
              <a:t>An alternative is to use a </a:t>
            </a:r>
            <a:r>
              <a:rPr lang="en-US" altLang="zh-CN" sz="1200" kern="1200" baseline="0" dirty="0" err="1" smtClean="0">
                <a:solidFill>
                  <a:schemeClr val="tx1"/>
                </a:solidFill>
                <a:latin typeface="+mn-lt"/>
                <a:ea typeface="+mn-ea"/>
                <a:cs typeface="+mn-cs"/>
              </a:rPr>
              <a:t>nonblocking</a:t>
            </a:r>
            <a:r>
              <a:rPr lang="en-US" altLang="zh-CN" sz="1200" kern="1200" baseline="0" dirty="0" smtClean="0">
                <a:solidFill>
                  <a:schemeClr val="tx1"/>
                </a:solidFill>
                <a:latin typeface="+mn-lt"/>
                <a:ea typeface="+mn-ea"/>
                <a:cs typeface="+mn-cs"/>
              </a:rPr>
              <a:t> approach. As soon as the primary has updated its local copy of</a:t>
            </a:r>
          </a:p>
          <a:p>
            <a:r>
              <a:rPr lang="en-US" altLang="zh-CN" sz="1200" i="1" kern="1200" baseline="0" dirty="0" smtClean="0">
                <a:solidFill>
                  <a:schemeClr val="tx1"/>
                </a:solidFill>
                <a:latin typeface="+mn-lt"/>
                <a:ea typeface="+mn-ea"/>
                <a:cs typeface="+mn-cs"/>
              </a:rPr>
              <a:t>x, it returns an acknowledgment. After that, it tells the backup servers to perform</a:t>
            </a:r>
          </a:p>
          <a:p>
            <a:r>
              <a:rPr lang="en-US" altLang="zh-CN" sz="1200" kern="1200" baseline="0" dirty="0" smtClean="0">
                <a:solidFill>
                  <a:schemeClr val="tx1"/>
                </a:solidFill>
                <a:latin typeface="+mn-lt"/>
                <a:ea typeface="+mn-ea"/>
                <a:cs typeface="+mn-cs"/>
              </a:rPr>
              <a:t>the update as well. The main problem with </a:t>
            </a:r>
            <a:r>
              <a:rPr lang="en-US" altLang="zh-CN" sz="1200" kern="1200" baseline="0" dirty="0" err="1" smtClean="0">
                <a:solidFill>
                  <a:schemeClr val="tx1"/>
                </a:solidFill>
                <a:latin typeface="+mn-lt"/>
                <a:ea typeface="+mn-ea"/>
                <a:cs typeface="+mn-cs"/>
              </a:rPr>
              <a:t>nonblocking</a:t>
            </a:r>
            <a:r>
              <a:rPr lang="en-US" altLang="zh-CN" sz="1200" kern="1200" baseline="0" dirty="0" smtClean="0">
                <a:solidFill>
                  <a:schemeClr val="tx1"/>
                </a:solidFill>
                <a:latin typeface="+mn-lt"/>
                <a:ea typeface="+mn-ea"/>
                <a:cs typeface="+mn-cs"/>
              </a:rPr>
              <a:t> primary-backup protocols has to do with</a:t>
            </a:r>
          </a:p>
          <a:p>
            <a:r>
              <a:rPr lang="en-US" altLang="zh-CN" sz="1200" kern="1200" baseline="0" dirty="0" smtClean="0">
                <a:solidFill>
                  <a:schemeClr val="tx1"/>
                </a:solidFill>
                <a:latin typeface="+mn-lt"/>
                <a:ea typeface="+mn-ea"/>
                <a:cs typeface="+mn-cs"/>
              </a:rPr>
              <a:t>fault tolerance. In a blocking scheme, the client process knows for sure that the</a:t>
            </a:r>
          </a:p>
          <a:p>
            <a:r>
              <a:rPr lang="en-US" altLang="zh-CN" sz="1200" kern="1200" baseline="0" dirty="0" smtClean="0">
                <a:solidFill>
                  <a:schemeClr val="tx1"/>
                </a:solidFill>
                <a:latin typeface="+mn-lt"/>
                <a:ea typeface="+mn-ea"/>
                <a:cs typeface="+mn-cs"/>
              </a:rPr>
              <a:t>update operation is backed up by several other servers. This is not the case with a</a:t>
            </a:r>
          </a:p>
          <a:p>
            <a:r>
              <a:rPr lang="en-US" altLang="zh-CN" sz="1200" kern="1200" baseline="0" dirty="0" err="1" smtClean="0">
                <a:solidFill>
                  <a:schemeClr val="tx1"/>
                </a:solidFill>
                <a:latin typeface="+mn-lt"/>
                <a:ea typeface="+mn-ea"/>
                <a:cs typeface="+mn-cs"/>
              </a:rPr>
              <a:t>nonblocking</a:t>
            </a:r>
            <a:r>
              <a:rPr lang="en-US" altLang="zh-CN" sz="1200" kern="1200" baseline="0" dirty="0" smtClean="0">
                <a:solidFill>
                  <a:schemeClr val="tx1"/>
                </a:solidFill>
                <a:latin typeface="+mn-lt"/>
                <a:ea typeface="+mn-ea"/>
                <a:cs typeface="+mn-cs"/>
              </a:rPr>
              <a:t> solution</a:t>
            </a:r>
            <a:r>
              <a:rPr lang="en-US" altLang="zh-CN" sz="1200" b="1" kern="1200" baseline="0" dirty="0" smtClean="0">
                <a:solidFill>
                  <a:schemeClr val="tx1"/>
                </a:solidFill>
                <a:latin typeface="+mn-lt"/>
                <a:ea typeface="+mn-ea"/>
                <a:cs typeface="+mn-cs"/>
              </a:rPr>
              <a:t>. The advantage</a:t>
            </a:r>
            <a:r>
              <a:rPr lang="en-US" altLang="zh-CN" sz="1200" kern="1200" baseline="0" dirty="0" smtClean="0">
                <a:solidFill>
                  <a:schemeClr val="tx1"/>
                </a:solidFill>
                <a:latin typeface="+mn-lt"/>
                <a:ea typeface="+mn-ea"/>
                <a:cs typeface="+mn-cs"/>
              </a:rPr>
              <a:t>, of course, is </a:t>
            </a:r>
            <a:r>
              <a:rPr lang="en-US" altLang="zh-CN" sz="1200" b="1" kern="1200" baseline="0" dirty="0" smtClean="0">
                <a:solidFill>
                  <a:schemeClr val="tx1"/>
                </a:solidFill>
                <a:latin typeface="+mn-lt"/>
                <a:ea typeface="+mn-ea"/>
                <a:cs typeface="+mn-cs"/>
              </a:rPr>
              <a:t>that write operations may</a:t>
            </a:r>
          </a:p>
          <a:p>
            <a:r>
              <a:rPr lang="en-US" altLang="zh-CN" sz="1200" b="1" kern="1200" baseline="0" dirty="0" smtClean="0">
                <a:solidFill>
                  <a:schemeClr val="tx1"/>
                </a:solidFill>
                <a:latin typeface="+mn-lt"/>
                <a:ea typeface="+mn-ea"/>
                <a:cs typeface="+mn-cs"/>
              </a:rPr>
              <a:t>speed up considerably</a:t>
            </a:r>
            <a:r>
              <a:rPr lang="en-US" altLang="zh-CN" sz="1200" kern="1200" baseline="0" dirty="0" smtClean="0">
                <a:solidFill>
                  <a:schemeClr val="tx1"/>
                </a:solidFill>
                <a:latin typeface="+mn-lt"/>
                <a:ea typeface="+mn-ea"/>
                <a:cs typeface="+mn-cs"/>
              </a:rPr>
              <a:t>.</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Primary-backup protocols provide a straightforward implementation of </a:t>
            </a:r>
            <a:r>
              <a:rPr lang="en-US" altLang="zh-CN" sz="1200" b="1" kern="1200" baseline="0" dirty="0" smtClean="0">
                <a:solidFill>
                  <a:schemeClr val="tx1"/>
                </a:solidFill>
                <a:latin typeface="+mn-lt"/>
                <a:ea typeface="+mn-ea"/>
                <a:cs typeface="+mn-cs"/>
              </a:rPr>
              <a:t>sequential</a:t>
            </a:r>
          </a:p>
          <a:p>
            <a:r>
              <a:rPr lang="en-US" altLang="zh-CN" sz="1200" b="1" kern="1200" baseline="0" dirty="0" smtClean="0">
                <a:solidFill>
                  <a:schemeClr val="tx1"/>
                </a:solidFill>
                <a:latin typeface="+mn-lt"/>
                <a:ea typeface="+mn-ea"/>
                <a:cs typeface="+mn-cs"/>
              </a:rPr>
              <a:t>consistency</a:t>
            </a:r>
            <a:r>
              <a:rPr lang="en-US" altLang="zh-CN" sz="1200" kern="1200" baseline="0" dirty="0" smtClean="0">
                <a:solidFill>
                  <a:schemeClr val="tx1"/>
                </a:solidFill>
                <a:latin typeface="+mn-lt"/>
                <a:ea typeface="+mn-ea"/>
                <a:cs typeface="+mn-cs"/>
              </a:rPr>
              <a:t>, as the primary can order all incoming writes in a globally</a:t>
            </a:r>
          </a:p>
          <a:p>
            <a:r>
              <a:rPr lang="en-US" altLang="zh-CN" sz="1200" kern="1200" baseline="0" dirty="0" smtClean="0">
                <a:solidFill>
                  <a:schemeClr val="tx1"/>
                </a:solidFill>
                <a:latin typeface="+mn-lt"/>
                <a:ea typeface="+mn-ea"/>
                <a:cs typeface="+mn-cs"/>
              </a:rPr>
              <a:t>unique time order. Evidently, </a:t>
            </a:r>
            <a:r>
              <a:rPr lang="en-US" altLang="zh-CN" sz="1200" b="1" kern="1200" baseline="0" dirty="0" smtClean="0">
                <a:solidFill>
                  <a:schemeClr val="tx1"/>
                </a:solidFill>
                <a:latin typeface="+mn-lt"/>
                <a:ea typeface="+mn-ea"/>
                <a:cs typeface="+mn-cs"/>
              </a:rPr>
              <a:t>all processes see all write operations in the same</a:t>
            </a:r>
          </a:p>
          <a:p>
            <a:r>
              <a:rPr lang="en-US" altLang="zh-CN" sz="1200" b="1" kern="1200" baseline="0" dirty="0" smtClean="0">
                <a:solidFill>
                  <a:schemeClr val="tx1"/>
                </a:solidFill>
                <a:latin typeface="+mn-lt"/>
                <a:ea typeface="+mn-ea"/>
                <a:cs typeface="+mn-cs"/>
              </a:rPr>
              <a:t>order</a:t>
            </a:r>
            <a:r>
              <a:rPr lang="en-US" altLang="zh-CN" sz="1200" kern="1200" baseline="0" dirty="0" smtClean="0">
                <a:solidFill>
                  <a:schemeClr val="tx1"/>
                </a:solidFill>
                <a:latin typeface="+mn-lt"/>
                <a:ea typeface="+mn-ea"/>
                <a:cs typeface="+mn-cs"/>
              </a:rPr>
              <a:t>, no matter which backup server they use to perform read operations. Also,</a:t>
            </a:r>
          </a:p>
          <a:p>
            <a:r>
              <a:rPr lang="en-US" altLang="zh-CN" sz="1200" kern="1200" baseline="0" dirty="0" smtClean="0">
                <a:solidFill>
                  <a:schemeClr val="tx1"/>
                </a:solidFill>
                <a:latin typeface="+mn-lt"/>
                <a:ea typeface="+mn-ea"/>
                <a:cs typeface="+mn-cs"/>
              </a:rPr>
              <a:t>with blocking protocols, processes will always see the effects of their most recent</a:t>
            </a:r>
          </a:p>
          <a:p>
            <a:r>
              <a:rPr lang="en-US" altLang="zh-CN" sz="1200" kern="1200" baseline="0" dirty="0" smtClean="0">
                <a:solidFill>
                  <a:schemeClr val="tx1"/>
                </a:solidFill>
                <a:latin typeface="+mn-lt"/>
                <a:ea typeface="+mn-ea"/>
                <a:cs typeface="+mn-cs"/>
              </a:rPr>
              <a:t>write operation (</a:t>
            </a:r>
            <a:r>
              <a:rPr lang="en-US" altLang="zh-CN" sz="1200" b="1" kern="1200" baseline="0" dirty="0" smtClean="0">
                <a:solidFill>
                  <a:schemeClr val="tx1"/>
                </a:solidFill>
                <a:latin typeface="+mn-lt"/>
                <a:ea typeface="+mn-ea"/>
                <a:cs typeface="+mn-cs"/>
              </a:rPr>
              <a:t>note that this cannot be guaranteed with a </a:t>
            </a:r>
            <a:r>
              <a:rPr lang="en-US" altLang="zh-CN" sz="1200" b="1" kern="1200" baseline="0" dirty="0" err="1" smtClean="0">
                <a:solidFill>
                  <a:schemeClr val="tx1"/>
                </a:solidFill>
                <a:latin typeface="+mn-lt"/>
                <a:ea typeface="+mn-ea"/>
                <a:cs typeface="+mn-cs"/>
              </a:rPr>
              <a:t>nonblocking</a:t>
            </a:r>
            <a:r>
              <a:rPr lang="en-US" altLang="zh-CN" sz="1200" b="1" kern="1200" baseline="0" dirty="0" smtClean="0">
                <a:solidFill>
                  <a:schemeClr val="tx1"/>
                </a:solidFill>
                <a:latin typeface="+mn-lt"/>
                <a:ea typeface="+mn-ea"/>
                <a:cs typeface="+mn-cs"/>
              </a:rPr>
              <a:t> protocol</a:t>
            </a:r>
          </a:p>
          <a:p>
            <a:r>
              <a:rPr lang="en-US" altLang="zh-CN" sz="1200" b="1" kern="1200" baseline="0" dirty="0" smtClean="0">
                <a:solidFill>
                  <a:schemeClr val="tx1"/>
                </a:solidFill>
                <a:latin typeface="+mn-lt"/>
                <a:ea typeface="+mn-ea"/>
                <a:cs typeface="+mn-cs"/>
              </a:rPr>
              <a:t>without taking special measures</a:t>
            </a:r>
            <a:r>
              <a:rPr lang="en-US" altLang="zh-CN" sz="1200" kern="1200" baseline="0" dirty="0" smtClean="0">
                <a:solidFill>
                  <a:schemeClr val="tx1"/>
                </a:solidFill>
                <a:latin typeface="+mn-lt"/>
                <a:ea typeface="+mn-ea"/>
                <a:cs typeface="+mn-cs"/>
              </a:rPr>
              <a:t>).</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The main advantage</a:t>
            </a:r>
          </a:p>
          <a:p>
            <a:r>
              <a:rPr lang="en-US" altLang="zh-CN" sz="1200" kern="1200" baseline="0" dirty="0" smtClean="0">
                <a:solidFill>
                  <a:schemeClr val="tx1"/>
                </a:solidFill>
                <a:latin typeface="+mn-lt"/>
                <a:ea typeface="+mn-ea"/>
                <a:cs typeface="+mn-cs"/>
              </a:rPr>
              <a:t>of this approach is that multiple, successive write operations can be carried</a:t>
            </a:r>
          </a:p>
          <a:p>
            <a:r>
              <a:rPr lang="en-US" altLang="zh-CN" sz="1200" kern="1200" baseline="0" dirty="0" smtClean="0">
                <a:solidFill>
                  <a:schemeClr val="tx1"/>
                </a:solidFill>
                <a:latin typeface="+mn-lt"/>
                <a:ea typeface="+mn-ea"/>
                <a:cs typeface="+mn-cs"/>
              </a:rPr>
              <a:t>out locally, while reading processes can still access their local copy. However,</a:t>
            </a:r>
          </a:p>
          <a:p>
            <a:r>
              <a:rPr lang="en-US" altLang="zh-CN" sz="1200" kern="1200" baseline="0" dirty="0" smtClean="0">
                <a:solidFill>
                  <a:schemeClr val="tx1"/>
                </a:solidFill>
                <a:latin typeface="+mn-lt"/>
                <a:ea typeface="+mn-ea"/>
                <a:cs typeface="+mn-cs"/>
              </a:rPr>
              <a:t>such an improvement can be achieved only if a </a:t>
            </a:r>
            <a:r>
              <a:rPr lang="en-US" altLang="zh-CN" sz="1200" kern="1200" baseline="0" dirty="0" err="1" smtClean="0">
                <a:solidFill>
                  <a:schemeClr val="tx1"/>
                </a:solidFill>
                <a:latin typeface="+mn-lt"/>
                <a:ea typeface="+mn-ea"/>
                <a:cs typeface="+mn-cs"/>
              </a:rPr>
              <a:t>nonblocking</a:t>
            </a:r>
            <a:r>
              <a:rPr lang="en-US" altLang="zh-CN" sz="1200" kern="1200" baseline="0" dirty="0" smtClean="0">
                <a:solidFill>
                  <a:schemeClr val="tx1"/>
                </a:solidFill>
                <a:latin typeface="+mn-lt"/>
                <a:ea typeface="+mn-ea"/>
                <a:cs typeface="+mn-cs"/>
              </a:rPr>
              <a:t> protocol is followed</a:t>
            </a:r>
          </a:p>
          <a:p>
            <a:r>
              <a:rPr lang="en-US" altLang="zh-CN" sz="1200" kern="1200" baseline="0" dirty="0" smtClean="0">
                <a:solidFill>
                  <a:schemeClr val="tx1"/>
                </a:solidFill>
                <a:latin typeface="+mn-lt"/>
                <a:ea typeface="+mn-ea"/>
                <a:cs typeface="+mn-cs"/>
              </a:rPr>
              <a:t>by which updates are propagated to the replicas after the primary has finished</a:t>
            </a:r>
          </a:p>
          <a:p>
            <a:r>
              <a:rPr lang="en-US" altLang="zh-CN" sz="1200" kern="1200" baseline="0" dirty="0" smtClean="0">
                <a:solidFill>
                  <a:schemeClr val="tx1"/>
                </a:solidFill>
                <a:latin typeface="+mn-lt"/>
                <a:ea typeface="+mn-ea"/>
                <a:cs typeface="+mn-cs"/>
              </a:rPr>
              <a:t>with locally performing the updates.</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103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quorum</a:t>
            </a:r>
          </a:p>
          <a:p>
            <a:r>
              <a:rPr lang="en-US" altLang="zh-CN" dirty="0" smtClean="0"/>
              <a:t>[5kwC:rEm]</a:t>
            </a:r>
          </a:p>
          <a:p>
            <a:r>
              <a:rPr lang="en-US" altLang="zh-CN" dirty="0" smtClean="0"/>
              <a:t>n.</a:t>
            </a:r>
          </a:p>
          <a:p>
            <a:r>
              <a:rPr lang="zh-CN" altLang="en-US" dirty="0" smtClean="0"/>
              <a:t>法定人数</a:t>
            </a:r>
            <a:r>
              <a:rPr lang="en-US" altLang="zh-CN" dirty="0" smtClean="0"/>
              <a:t>, </a:t>
            </a:r>
            <a:r>
              <a:rPr lang="zh-CN" altLang="en-US" dirty="0" smtClean="0"/>
              <a:t>选出的团体</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105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In active replication, each replica has an associated process that carries out</a:t>
            </a:r>
          </a:p>
          <a:p>
            <a:r>
              <a:rPr lang="en-US" altLang="zh-CN" sz="1200" kern="1200" baseline="0" dirty="0" smtClean="0">
                <a:solidFill>
                  <a:schemeClr val="tx1"/>
                </a:solidFill>
                <a:latin typeface="+mn-lt"/>
                <a:ea typeface="+mn-ea"/>
                <a:cs typeface="+mn-cs"/>
              </a:rPr>
              <a:t>update operations. In contrast to other protocols, updates are generally propagated</a:t>
            </a:r>
          </a:p>
          <a:p>
            <a:r>
              <a:rPr lang="en-US" altLang="zh-CN" sz="1200" kern="1200" baseline="0" dirty="0" smtClean="0">
                <a:solidFill>
                  <a:schemeClr val="tx1"/>
                </a:solidFill>
                <a:latin typeface="+mn-lt"/>
                <a:ea typeface="+mn-ea"/>
                <a:cs typeface="+mn-cs"/>
              </a:rPr>
              <a:t>by means of the write operation that causes the update. In other words, the operation</a:t>
            </a:r>
          </a:p>
          <a:p>
            <a:r>
              <a:rPr lang="en-US" altLang="zh-CN" sz="1200" kern="1200" baseline="0" dirty="0" smtClean="0">
                <a:solidFill>
                  <a:schemeClr val="tx1"/>
                </a:solidFill>
                <a:latin typeface="+mn-lt"/>
                <a:ea typeface="+mn-ea"/>
                <a:cs typeface="+mn-cs"/>
              </a:rPr>
              <a:t>is sent to each replica. However, it is also possible to send the update, as discussed</a:t>
            </a:r>
          </a:p>
          <a:p>
            <a:r>
              <a:rPr lang="en-US" altLang="zh-CN" sz="1200" kern="1200" baseline="0" dirty="0" smtClean="0">
                <a:solidFill>
                  <a:schemeClr val="tx1"/>
                </a:solidFill>
                <a:latin typeface="+mn-lt"/>
                <a:ea typeface="+mn-ea"/>
                <a:cs typeface="+mn-cs"/>
              </a:rPr>
              <a:t>before.</a:t>
            </a:r>
          </a:p>
          <a:p>
            <a:r>
              <a:rPr lang="en-US" altLang="zh-CN" sz="1200" b="1" kern="1200" baseline="0" dirty="0" smtClean="0">
                <a:solidFill>
                  <a:schemeClr val="tx1"/>
                </a:solidFill>
                <a:latin typeface="+mn-lt"/>
                <a:ea typeface="+mn-ea"/>
                <a:cs typeface="+mn-cs"/>
              </a:rPr>
              <a:t>One problem with active replication is that operations need to be carried out</a:t>
            </a:r>
          </a:p>
          <a:p>
            <a:r>
              <a:rPr lang="en-US" altLang="zh-CN" sz="1200" b="1" kern="1200" baseline="0" dirty="0" smtClean="0">
                <a:solidFill>
                  <a:schemeClr val="tx1"/>
                </a:solidFill>
                <a:latin typeface="+mn-lt"/>
                <a:ea typeface="+mn-ea"/>
                <a:cs typeface="+mn-cs"/>
              </a:rPr>
              <a:t>in the same order everywhere. </a:t>
            </a:r>
            <a:r>
              <a:rPr lang="en-US" altLang="zh-CN" sz="1200" kern="1200" baseline="0" dirty="0" smtClean="0">
                <a:solidFill>
                  <a:schemeClr val="tx1"/>
                </a:solidFill>
                <a:latin typeface="+mn-lt"/>
                <a:ea typeface="+mn-ea"/>
                <a:cs typeface="+mn-cs"/>
              </a:rPr>
              <a:t>Consequently, what is needed is a totally-ordered</a:t>
            </a:r>
          </a:p>
          <a:p>
            <a:r>
              <a:rPr lang="en-US" altLang="zh-CN" sz="1200" kern="1200" baseline="0" dirty="0" smtClean="0">
                <a:solidFill>
                  <a:schemeClr val="tx1"/>
                </a:solidFill>
                <a:latin typeface="+mn-lt"/>
                <a:ea typeface="+mn-ea"/>
                <a:cs typeface="+mn-cs"/>
              </a:rPr>
              <a:t>multicast mechanism. Such a multicast can be implemented using </a:t>
            </a:r>
            <a:r>
              <a:rPr lang="en-US" altLang="zh-CN" sz="1200" kern="1200" baseline="0" dirty="0" err="1" smtClean="0">
                <a:solidFill>
                  <a:schemeClr val="tx1"/>
                </a:solidFill>
                <a:latin typeface="+mn-lt"/>
                <a:ea typeface="+mn-ea"/>
                <a:cs typeface="+mn-cs"/>
              </a:rPr>
              <a:t>Lamport's</a:t>
            </a:r>
            <a:r>
              <a:rPr lang="en-US" altLang="zh-CN" sz="1200" kern="1200" baseline="0" dirty="0" smtClean="0">
                <a:solidFill>
                  <a:schemeClr val="tx1"/>
                </a:solidFill>
                <a:latin typeface="+mn-lt"/>
                <a:ea typeface="+mn-ea"/>
                <a:cs typeface="+mn-cs"/>
              </a:rPr>
              <a:t> logical</a:t>
            </a:r>
          </a:p>
          <a:p>
            <a:r>
              <a:rPr lang="en-US" altLang="zh-CN" sz="1200" kern="1200" baseline="0" dirty="0" smtClean="0">
                <a:solidFill>
                  <a:schemeClr val="tx1"/>
                </a:solidFill>
                <a:latin typeface="+mn-lt"/>
                <a:ea typeface="+mn-ea"/>
                <a:cs typeface="+mn-cs"/>
              </a:rPr>
              <a:t>clocks, as discussed in the previous chapter. Unfortunately, this implementation</a:t>
            </a:r>
          </a:p>
          <a:p>
            <a:r>
              <a:rPr lang="en-US" altLang="zh-CN" sz="1200" kern="1200" baseline="0" dirty="0" smtClean="0">
                <a:solidFill>
                  <a:schemeClr val="tx1"/>
                </a:solidFill>
                <a:latin typeface="+mn-lt"/>
                <a:ea typeface="+mn-ea"/>
                <a:cs typeface="+mn-cs"/>
              </a:rPr>
              <a:t>of multicasting does not scale well in large distributed systems. As an alternative,</a:t>
            </a:r>
          </a:p>
          <a:p>
            <a:r>
              <a:rPr lang="en-US" altLang="zh-CN" sz="1200" kern="1200" baseline="0" dirty="0" smtClean="0">
                <a:solidFill>
                  <a:schemeClr val="tx1"/>
                </a:solidFill>
                <a:latin typeface="+mn-lt"/>
                <a:ea typeface="+mn-ea"/>
                <a:cs typeface="+mn-cs"/>
              </a:rPr>
              <a:t>total ordering can be achieved using a central coordinator, also called a sequencer.</a:t>
            </a:r>
          </a:p>
          <a:p>
            <a:r>
              <a:rPr lang="en-US" altLang="zh-CN" sz="1200" kern="1200" baseline="0" dirty="0" smtClean="0">
                <a:solidFill>
                  <a:schemeClr val="tx1"/>
                </a:solidFill>
                <a:latin typeface="+mn-lt"/>
                <a:ea typeface="+mn-ea"/>
                <a:cs typeface="+mn-cs"/>
              </a:rPr>
              <a:t>One approach is to first forward each operation to the sequencer, which</a:t>
            </a:r>
          </a:p>
          <a:p>
            <a:r>
              <a:rPr lang="en-US" altLang="zh-CN" sz="1200" kern="1200" baseline="0" dirty="0" smtClean="0">
                <a:solidFill>
                  <a:schemeClr val="tx1"/>
                </a:solidFill>
                <a:latin typeface="+mn-lt"/>
                <a:ea typeface="+mn-ea"/>
                <a:cs typeface="+mn-cs"/>
              </a:rPr>
              <a:t>assigns it</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106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deviation    </a:t>
            </a:r>
            <a:r>
              <a:rPr lang="zh-CN" altLang="en-US" dirty="0" smtClean="0"/>
              <a:t>搜索网络</a:t>
            </a:r>
          </a:p>
          <a:p>
            <a:r>
              <a:rPr lang="zh-CN" altLang="en-US" dirty="0" smtClean="0"/>
              <a:t>英 </a:t>
            </a:r>
            <a:r>
              <a:rPr lang="en-US" altLang="zh-CN" dirty="0" smtClean="0"/>
              <a:t>[ˌ</a:t>
            </a:r>
            <a:r>
              <a:rPr lang="en-US" altLang="zh-CN" dirty="0" err="1" smtClean="0"/>
              <a:t>di:viˈeɪʃn</a:t>
            </a:r>
            <a:r>
              <a:rPr lang="en-US" altLang="zh-CN" dirty="0" smtClean="0"/>
              <a:t>]   </a:t>
            </a:r>
            <a:r>
              <a:rPr lang="zh-CN" altLang="en-US" dirty="0" smtClean="0"/>
              <a:t>美 </a:t>
            </a:r>
            <a:r>
              <a:rPr lang="en-US" altLang="zh-CN" dirty="0" smtClean="0"/>
              <a:t>[ˌ</a:t>
            </a:r>
            <a:r>
              <a:rPr lang="en-US" altLang="zh-CN" dirty="0" err="1" smtClean="0"/>
              <a:t>diviˈeʃən</a:t>
            </a:r>
            <a:r>
              <a:rPr lang="en-US" altLang="zh-CN" dirty="0" smtClean="0"/>
              <a:t>]  </a:t>
            </a:r>
          </a:p>
          <a:p>
            <a:r>
              <a:rPr lang="en-US" altLang="zh-CN" dirty="0" smtClean="0"/>
              <a:t>     CET6 | IELTS | GRE</a:t>
            </a:r>
          </a:p>
          <a:p>
            <a:r>
              <a:rPr lang="en-US" altLang="zh-CN" dirty="0" smtClean="0"/>
              <a:t>n.  </a:t>
            </a:r>
            <a:r>
              <a:rPr lang="zh-CN" altLang="en-US" dirty="0" smtClean="0"/>
              <a:t>背离，偏离</a:t>
            </a:r>
            <a:r>
              <a:rPr lang="en-US" altLang="zh-CN" dirty="0" smtClean="0"/>
              <a:t>; </a:t>
            </a:r>
            <a:r>
              <a:rPr lang="zh-CN" altLang="en-US" dirty="0" smtClean="0"/>
              <a:t>离经叛道的行为</a:t>
            </a:r>
            <a:r>
              <a:rPr lang="en-US" altLang="zh-CN" dirty="0" smtClean="0"/>
              <a:t>; [</a:t>
            </a:r>
            <a:r>
              <a:rPr lang="zh-CN" altLang="en-US" dirty="0" smtClean="0"/>
              <a:t>航</a:t>
            </a:r>
            <a:r>
              <a:rPr lang="en-US" altLang="zh-CN" dirty="0" smtClean="0"/>
              <a:t>]</a:t>
            </a:r>
            <a:r>
              <a:rPr lang="zh-CN" altLang="en-US" dirty="0" smtClean="0"/>
              <a:t>偏航</a:t>
            </a:r>
            <a:r>
              <a:rPr lang="en-US" altLang="zh-CN" dirty="0" smtClean="0"/>
              <a:t>; [</a:t>
            </a:r>
            <a:r>
              <a:rPr lang="zh-CN" altLang="en-US" dirty="0" smtClean="0"/>
              <a:t>数</a:t>
            </a:r>
            <a:r>
              <a:rPr lang="en-US" altLang="zh-CN" dirty="0" smtClean="0"/>
              <a:t>]</a:t>
            </a:r>
            <a:r>
              <a:rPr lang="zh-CN" altLang="en-US" dirty="0" smtClean="0"/>
              <a:t>绝对偏差</a:t>
            </a:r>
            <a:r>
              <a:rPr lang="en-US" altLang="zh-CN" dirty="0" smtClean="0"/>
              <a:t>;</a:t>
            </a:r>
          </a:p>
          <a:p>
            <a:r>
              <a:rPr lang="zh-CN" altLang="en-US" dirty="0" smtClean="0"/>
              <a:t>变形 复数</a:t>
            </a:r>
            <a:r>
              <a:rPr lang="en-US" altLang="zh-CN" dirty="0" smtClean="0"/>
              <a:t>: deviations</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In this example, the weight of this deviation can be expressed as the maximum difference between the (committed)</a:t>
            </a:r>
          </a:p>
          <a:p>
            <a:r>
              <a:rPr lang="en-US" altLang="zh-CN" sz="1200" kern="1200" baseline="0" dirty="0" smtClean="0">
                <a:solidFill>
                  <a:schemeClr val="tx1"/>
                </a:solidFill>
                <a:latin typeface="+mn-lt"/>
                <a:ea typeface="+mn-ea"/>
                <a:cs typeface="+mn-cs"/>
              </a:rPr>
              <a:t>values of </a:t>
            </a:r>
            <a:r>
              <a:rPr lang="en-US" altLang="zh-CN" sz="1200" i="1" kern="1200" baseline="0" dirty="0" smtClean="0">
                <a:solidFill>
                  <a:schemeClr val="tx1"/>
                </a:solidFill>
                <a:latin typeface="+mn-lt"/>
                <a:ea typeface="+mn-ea"/>
                <a:cs typeface="+mn-cs"/>
              </a:rPr>
              <a:t>x and y at A, and the result from operations at B not seen by A. </a:t>
            </a:r>
            <a:r>
              <a:rPr lang="en-US" altLang="zh-CN" sz="1200" kern="1200" baseline="0" dirty="0" smtClean="0">
                <a:solidFill>
                  <a:schemeClr val="tx1"/>
                </a:solidFill>
                <a:latin typeface="+mn-lt"/>
                <a:ea typeface="+mn-ea"/>
                <a:cs typeface="+mn-cs"/>
              </a:rPr>
              <a:t>The</a:t>
            </a:r>
          </a:p>
          <a:p>
            <a:r>
              <a:rPr lang="en-US" altLang="zh-CN" sz="1200" kern="1200" baseline="0" dirty="0" smtClean="0">
                <a:solidFill>
                  <a:schemeClr val="tx1"/>
                </a:solidFill>
                <a:latin typeface="+mn-lt"/>
                <a:ea typeface="+mn-ea"/>
                <a:cs typeface="+mn-cs"/>
              </a:rPr>
              <a:t>committed value at </a:t>
            </a:r>
            <a:r>
              <a:rPr lang="en-US" altLang="zh-CN" sz="1200" i="1" kern="1200" baseline="0" dirty="0" smtClean="0">
                <a:solidFill>
                  <a:schemeClr val="tx1"/>
                </a:solidFill>
                <a:latin typeface="+mn-lt"/>
                <a:ea typeface="+mn-ea"/>
                <a:cs typeface="+mn-cs"/>
              </a:rPr>
              <a:t>A is (</a:t>
            </a:r>
            <a:r>
              <a:rPr lang="en-US" altLang="zh-CN" sz="1200" i="1" kern="1200" baseline="0" dirty="0" err="1" smtClean="0">
                <a:solidFill>
                  <a:schemeClr val="tx1"/>
                </a:solidFill>
                <a:latin typeface="+mn-lt"/>
                <a:ea typeface="+mn-ea"/>
                <a:cs typeface="+mn-cs"/>
              </a:rPr>
              <a:t>x,y</a:t>
            </a:r>
            <a:r>
              <a:rPr lang="en-US" altLang="zh-CN" sz="1200" i="1" kern="1200" baseline="0" dirty="0" smtClean="0">
                <a:solidFill>
                  <a:schemeClr val="tx1"/>
                </a:solidFill>
                <a:latin typeface="+mn-lt"/>
                <a:ea typeface="+mn-ea"/>
                <a:cs typeface="+mn-cs"/>
              </a:rPr>
              <a:t>) = (2,0), whereas the-for A unseen-operation at B</a:t>
            </a:r>
          </a:p>
          <a:p>
            <a:r>
              <a:rPr lang="en-US" altLang="zh-CN" sz="1200" kern="1200" baseline="0" dirty="0" smtClean="0">
                <a:solidFill>
                  <a:schemeClr val="tx1"/>
                </a:solidFill>
                <a:latin typeface="+mn-lt"/>
                <a:ea typeface="+mn-ea"/>
                <a:cs typeface="+mn-cs"/>
              </a:rPr>
              <a:t>yields a difference of </a:t>
            </a:r>
            <a:r>
              <a:rPr lang="en-US" altLang="zh-CN" sz="1200" i="1" kern="1200" baseline="0" dirty="0" smtClean="0">
                <a:solidFill>
                  <a:schemeClr val="tx1"/>
                </a:solidFill>
                <a:latin typeface="+mn-lt"/>
                <a:ea typeface="+mn-ea"/>
                <a:cs typeface="+mn-cs"/>
              </a:rPr>
              <a:t>y = 5.</a:t>
            </a:r>
          </a:p>
          <a:p>
            <a:endParaRPr lang="en-US" altLang="zh-CN" sz="1200" i="1"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A similar reasoning shows that </a:t>
            </a:r>
            <a:r>
              <a:rPr lang="en-US" altLang="zh-CN" sz="1200" i="1" kern="1200" baseline="0" dirty="0" smtClean="0">
                <a:solidFill>
                  <a:schemeClr val="tx1"/>
                </a:solidFill>
                <a:latin typeface="+mn-lt"/>
                <a:ea typeface="+mn-ea"/>
                <a:cs typeface="+mn-cs"/>
              </a:rPr>
              <a:t>B has two tentative update operations: 5,B</a:t>
            </a:r>
          </a:p>
          <a:p>
            <a:r>
              <a:rPr lang="en-US" altLang="zh-CN" sz="1200" kern="1200" baseline="0" dirty="0" smtClean="0">
                <a:solidFill>
                  <a:schemeClr val="tx1"/>
                </a:solidFill>
                <a:latin typeface="+mn-lt"/>
                <a:ea typeface="+mn-ea"/>
                <a:cs typeface="+mn-cs"/>
              </a:rPr>
              <a:t>and 10,</a:t>
            </a:r>
            <a:r>
              <a:rPr lang="en-US" altLang="zh-CN" sz="1200" i="1" kern="1200" baseline="0" dirty="0" smtClean="0">
                <a:solidFill>
                  <a:schemeClr val="tx1"/>
                </a:solidFill>
                <a:latin typeface="+mn-lt"/>
                <a:ea typeface="+mn-ea"/>
                <a:cs typeface="+mn-cs"/>
              </a:rPr>
              <a:t>B , which means it has an ordering deviation of 2. Because B has not yet</a:t>
            </a:r>
          </a:p>
          <a:p>
            <a:r>
              <a:rPr lang="en-US" altLang="zh-CN" sz="1200" kern="1200" baseline="0" dirty="0" smtClean="0">
                <a:solidFill>
                  <a:schemeClr val="tx1"/>
                </a:solidFill>
                <a:latin typeface="+mn-lt"/>
                <a:ea typeface="+mn-ea"/>
                <a:cs typeface="+mn-cs"/>
              </a:rPr>
              <a:t>seen a single operation from </a:t>
            </a:r>
            <a:r>
              <a:rPr lang="en-US" altLang="zh-CN" sz="1200" i="1" kern="1200" baseline="0" dirty="0" smtClean="0">
                <a:solidFill>
                  <a:schemeClr val="tx1"/>
                </a:solidFill>
                <a:latin typeface="+mn-lt"/>
                <a:ea typeface="+mn-ea"/>
                <a:cs typeface="+mn-cs"/>
              </a:rPr>
              <a:t>A, its vector clock becomes (0, 11). The numerical</a:t>
            </a:r>
          </a:p>
          <a:p>
            <a:r>
              <a:rPr lang="en-US" altLang="zh-CN" sz="1200" kern="1200" baseline="0" dirty="0" smtClean="0">
                <a:solidFill>
                  <a:schemeClr val="tx1"/>
                </a:solidFill>
                <a:latin typeface="+mn-lt"/>
                <a:ea typeface="+mn-ea"/>
                <a:cs typeface="+mn-cs"/>
              </a:rPr>
              <a:t>deviation is 3 with a total weight of 6. This last value comes from the fact B's</a:t>
            </a:r>
          </a:p>
          <a:p>
            <a:r>
              <a:rPr lang="en-US" altLang="zh-CN" sz="1200" kern="1200" baseline="0" dirty="0" smtClean="0">
                <a:solidFill>
                  <a:schemeClr val="tx1"/>
                </a:solidFill>
                <a:latin typeface="+mn-lt"/>
                <a:ea typeface="+mn-ea"/>
                <a:cs typeface="+mn-cs"/>
              </a:rPr>
              <a:t>committed value is </a:t>
            </a:r>
            <a:r>
              <a:rPr lang="en-US" altLang="zh-CN" sz="1200" i="1" kern="1200" baseline="0" dirty="0" smtClean="0">
                <a:solidFill>
                  <a:schemeClr val="tx1"/>
                </a:solidFill>
                <a:latin typeface="+mn-lt"/>
                <a:ea typeface="+mn-ea"/>
                <a:cs typeface="+mn-cs"/>
              </a:rPr>
              <a:t>(</a:t>
            </a:r>
            <a:r>
              <a:rPr lang="en-US" altLang="zh-CN" sz="1200" i="1" kern="1200" baseline="0" dirty="0" err="1" smtClean="0">
                <a:solidFill>
                  <a:schemeClr val="tx1"/>
                </a:solidFill>
                <a:latin typeface="+mn-lt"/>
                <a:ea typeface="+mn-ea"/>
                <a:cs typeface="+mn-cs"/>
              </a:rPr>
              <a:t>x,y</a:t>
            </a:r>
            <a:r>
              <a:rPr lang="en-US" altLang="zh-CN" sz="1200" i="1" kern="1200" baseline="0" dirty="0" smtClean="0">
                <a:solidFill>
                  <a:schemeClr val="tx1"/>
                </a:solidFill>
                <a:latin typeface="+mn-lt"/>
                <a:ea typeface="+mn-ea"/>
                <a:cs typeface="+mn-cs"/>
              </a:rPr>
              <a:t>) = (0,0), whereas the tentative operations at A will</a:t>
            </a:r>
          </a:p>
          <a:p>
            <a:r>
              <a:rPr lang="en-US" altLang="zh-CN" sz="1200" kern="1200" baseline="0" dirty="0" smtClean="0">
                <a:solidFill>
                  <a:schemeClr val="tx1"/>
                </a:solidFill>
                <a:latin typeface="+mn-lt"/>
                <a:ea typeface="+mn-ea"/>
                <a:cs typeface="+mn-cs"/>
              </a:rPr>
              <a:t>already bring </a:t>
            </a:r>
            <a:r>
              <a:rPr lang="en-US" altLang="zh-CN" sz="1200" i="1" kern="1200" baseline="0" dirty="0" smtClean="0">
                <a:solidFill>
                  <a:schemeClr val="tx1"/>
                </a:solidFill>
                <a:latin typeface="+mn-lt"/>
                <a:ea typeface="+mn-ea"/>
                <a:cs typeface="+mn-cs"/>
              </a:rPr>
              <a:t>x to 6.</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Fig. 7-3 two replicas may differ in no more than one outstanding (Still in existence; not settled or resolved:</a:t>
            </a:r>
          </a:p>
          <a:p>
            <a:r>
              <a:rPr lang="zh-CN" altLang="en-US" sz="1200" kern="1200" baseline="0" dirty="0" smtClean="0">
                <a:solidFill>
                  <a:schemeClr val="tx1"/>
                </a:solidFill>
                <a:latin typeface="+mn-lt"/>
                <a:ea typeface="+mn-ea"/>
                <a:cs typeface="+mn-cs"/>
              </a:rPr>
              <a:t>未完成的：仍然存在的；未决定或未解决的：</a:t>
            </a:r>
            <a:r>
              <a:rPr lang="en-US" altLang="zh-CN" sz="1200" kern="1200" baseline="0" dirty="0" smtClean="0">
                <a:solidFill>
                  <a:schemeClr val="tx1"/>
                </a:solidFill>
                <a:latin typeface="+mn-lt"/>
                <a:ea typeface="+mn-ea"/>
                <a:cs typeface="+mn-cs"/>
              </a:rPr>
              <a:t>) update. In that</a:t>
            </a:r>
          </a:p>
          <a:p>
            <a:r>
              <a:rPr lang="en-US" altLang="zh-CN" sz="1200" kern="1200" baseline="0" dirty="0" smtClean="0">
                <a:solidFill>
                  <a:schemeClr val="tx1"/>
                </a:solidFill>
                <a:latin typeface="+mn-lt"/>
                <a:ea typeface="+mn-ea"/>
                <a:cs typeface="+mn-cs"/>
              </a:rPr>
              <a:t>case, when the data items in Fig. 7-3(a) have each been updated once at the first</a:t>
            </a:r>
          </a:p>
          <a:p>
            <a:r>
              <a:rPr lang="en-US" altLang="zh-CN" sz="1200" kern="1200" baseline="0" dirty="0" smtClean="0">
                <a:solidFill>
                  <a:schemeClr val="tx1"/>
                </a:solidFill>
                <a:latin typeface="+mn-lt"/>
                <a:ea typeface="+mn-ea"/>
                <a:cs typeface="+mn-cs"/>
              </a:rPr>
              <a:t>replica, the second one will need to be updated as well. This is not the case when</a:t>
            </a:r>
          </a:p>
          <a:p>
            <a:r>
              <a:rPr lang="en-US" altLang="zh-CN" sz="1200" kern="1200" baseline="0" dirty="0" smtClean="0">
                <a:solidFill>
                  <a:schemeClr val="tx1"/>
                </a:solidFill>
                <a:latin typeface="+mn-lt"/>
                <a:ea typeface="+mn-ea"/>
                <a:cs typeface="+mn-cs"/>
              </a:rPr>
              <a:t>choosing a smaller </a:t>
            </a:r>
            <a:r>
              <a:rPr lang="en-US" altLang="zh-CN" sz="1200" kern="1200" baseline="0" dirty="0" err="1" smtClean="0">
                <a:solidFill>
                  <a:schemeClr val="tx1"/>
                </a:solidFill>
                <a:latin typeface="+mn-lt"/>
                <a:ea typeface="+mn-ea"/>
                <a:cs typeface="+mn-cs"/>
              </a:rPr>
              <a:t>conit</a:t>
            </a:r>
            <a:r>
              <a:rPr lang="en-US" altLang="zh-CN" sz="1200" kern="1200" baseline="0" dirty="0" smtClean="0">
                <a:solidFill>
                  <a:schemeClr val="tx1"/>
                </a:solidFill>
                <a:latin typeface="+mn-lt"/>
                <a:ea typeface="+mn-ea"/>
                <a:cs typeface="+mn-cs"/>
              </a:rPr>
              <a:t>, as shown in Fig. 7-3(b). There, the replicas are still considered</a:t>
            </a:r>
          </a:p>
          <a:p>
            <a:r>
              <a:rPr lang="en-US" altLang="zh-CN" sz="1200" kern="1200" baseline="0" dirty="0" smtClean="0">
                <a:solidFill>
                  <a:schemeClr val="tx1"/>
                </a:solidFill>
                <a:latin typeface="+mn-lt"/>
                <a:ea typeface="+mn-ea"/>
                <a:cs typeface="+mn-cs"/>
              </a:rPr>
              <a:t>to be up to date. This problem is particularly important when the data</a:t>
            </a:r>
          </a:p>
          <a:p>
            <a:r>
              <a:rPr lang="en-US" altLang="zh-CN" sz="1200" kern="1200" baseline="0" dirty="0" smtClean="0">
                <a:solidFill>
                  <a:schemeClr val="tx1"/>
                </a:solidFill>
                <a:latin typeface="+mn-lt"/>
                <a:ea typeface="+mn-ea"/>
                <a:cs typeface="+mn-cs"/>
              </a:rPr>
              <a:t>items contained in a </a:t>
            </a:r>
            <a:r>
              <a:rPr lang="en-US" altLang="zh-CN" sz="1200" kern="1200" baseline="0" dirty="0" err="1" smtClean="0">
                <a:solidFill>
                  <a:schemeClr val="tx1"/>
                </a:solidFill>
                <a:latin typeface="+mn-lt"/>
                <a:ea typeface="+mn-ea"/>
                <a:cs typeface="+mn-cs"/>
              </a:rPr>
              <a:t>conit</a:t>
            </a:r>
            <a:r>
              <a:rPr lang="en-US" altLang="zh-CN" sz="1200" kern="1200" baseline="0" dirty="0" smtClean="0">
                <a:solidFill>
                  <a:schemeClr val="tx1"/>
                </a:solidFill>
                <a:latin typeface="+mn-lt"/>
                <a:ea typeface="+mn-ea"/>
                <a:cs typeface="+mn-cs"/>
              </a:rPr>
              <a:t> are used completely independently, in which case they</a:t>
            </a:r>
          </a:p>
          <a:p>
            <a:r>
              <a:rPr lang="en-US" altLang="zh-CN" sz="1200" kern="1200" baseline="0" dirty="0" smtClean="0">
                <a:solidFill>
                  <a:schemeClr val="tx1"/>
                </a:solidFill>
                <a:latin typeface="+mn-lt"/>
                <a:ea typeface="+mn-ea"/>
                <a:cs typeface="+mn-cs"/>
              </a:rPr>
              <a:t>are said to falsely share the </a:t>
            </a:r>
            <a:r>
              <a:rPr lang="en-US" altLang="zh-CN" sz="1200" kern="1200" baseline="0" dirty="0" err="1" smtClean="0">
                <a:solidFill>
                  <a:schemeClr val="tx1"/>
                </a:solidFill>
                <a:latin typeface="+mn-lt"/>
                <a:ea typeface="+mn-ea"/>
                <a:cs typeface="+mn-cs"/>
              </a:rPr>
              <a:t>conit</a:t>
            </a:r>
            <a:r>
              <a:rPr lang="en-US" altLang="zh-CN" sz="1200"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69330CA4-E5E7-4C08-AF2A-A85BF39E4E34}" type="slidenum">
              <a:rPr lang="zh-CN" altLang="en-US" smtClean="0"/>
              <a:pPr/>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r>
              <a:rPr lang="en-US" altLang="zh-CN" smtClean="0"/>
              <a:t>Ling Zhou</a:t>
            </a:r>
            <a:endParaRPr lang="zh-CN" altLang="en-US"/>
          </a:p>
        </p:txBody>
      </p:sp>
      <p:sp>
        <p:nvSpPr>
          <p:cNvPr id="19" name="页脚占位符 18"/>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27" name="灯片编号占位符 2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7</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7</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7</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7</a:t>
            </a:r>
            <a:endParaRPr lang="zh-CN" altLang="en-US"/>
          </a:p>
        </p:txBody>
      </p:sp>
      <p:sp>
        <p:nvSpPr>
          <p:cNvPr id="7" name="灯片编号占位符 6"/>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r>
              <a:rPr lang="en-US" altLang="zh-CN" smtClean="0"/>
              <a:t>Ling Zhou</a:t>
            </a:r>
            <a:endParaRPr lang="zh-CN" altLang="en-US"/>
          </a:p>
        </p:txBody>
      </p:sp>
      <p:sp>
        <p:nvSpPr>
          <p:cNvPr id="8" name="页脚占位符 7"/>
          <p:cNvSpPr>
            <a:spLocks noGrp="1"/>
          </p:cNvSpPr>
          <p:nvPr>
            <p:ph type="ftr" sz="quarter" idx="11"/>
          </p:nvPr>
        </p:nvSpPr>
        <p:spPr/>
        <p:txBody>
          <a:bodyPr/>
          <a:lstStyle/>
          <a:p>
            <a:r>
              <a:rPr lang="en-US" altLang="zh-CN" smtClean="0"/>
              <a:t>Distributed Systems Unit 7</a:t>
            </a:r>
            <a:endParaRPr lang="zh-CN" altLang="en-US"/>
          </a:p>
        </p:txBody>
      </p:sp>
      <p:sp>
        <p:nvSpPr>
          <p:cNvPr id="9" name="灯片编号占位符 8"/>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r>
              <a:rPr lang="en-US" altLang="zh-CN" smtClean="0"/>
              <a:t>Ling Zhou</a:t>
            </a:r>
            <a:endParaRPr lang="zh-CN" altLang="en-US"/>
          </a:p>
        </p:txBody>
      </p:sp>
      <p:sp>
        <p:nvSpPr>
          <p:cNvPr id="4" name="页脚占位符 3"/>
          <p:cNvSpPr>
            <a:spLocks noGrp="1"/>
          </p:cNvSpPr>
          <p:nvPr>
            <p:ph type="ftr" sz="quarter" idx="11"/>
          </p:nvPr>
        </p:nvSpPr>
        <p:spPr/>
        <p:txBody>
          <a:bodyPr/>
          <a:lstStyle/>
          <a:p>
            <a:r>
              <a:rPr lang="en-US" altLang="zh-CN" smtClean="0"/>
              <a:t>Distributed Systems Unit 7</a:t>
            </a:r>
            <a:endParaRPr lang="zh-CN" altLang="en-US"/>
          </a:p>
        </p:txBody>
      </p:sp>
      <p:sp>
        <p:nvSpPr>
          <p:cNvPr id="5" name="灯片编号占位符 4"/>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en-US" altLang="zh-CN" smtClean="0"/>
              <a:t>Ling Zhou</a:t>
            </a:r>
            <a:endParaRPr lang="zh-CN" altLang="en-US"/>
          </a:p>
        </p:txBody>
      </p:sp>
      <p:sp>
        <p:nvSpPr>
          <p:cNvPr id="3" name="页脚占位符 2"/>
          <p:cNvSpPr>
            <a:spLocks noGrp="1"/>
          </p:cNvSpPr>
          <p:nvPr>
            <p:ph type="ftr" sz="quarter" idx="11"/>
          </p:nvPr>
        </p:nvSpPr>
        <p:spPr/>
        <p:txBody>
          <a:bodyPr/>
          <a:lstStyle/>
          <a:p>
            <a:r>
              <a:rPr lang="en-US" altLang="zh-CN" smtClean="0"/>
              <a:t>Distributed Systems Unit 7</a:t>
            </a:r>
            <a:endParaRPr lang="zh-CN" altLang="en-US"/>
          </a:p>
        </p:txBody>
      </p:sp>
      <p:sp>
        <p:nvSpPr>
          <p:cNvPr id="4" name="灯片编号占位符 3"/>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7</a:t>
            </a:r>
            <a:endParaRPr lang="zh-CN" altLang="en-US"/>
          </a:p>
        </p:txBody>
      </p:sp>
      <p:sp>
        <p:nvSpPr>
          <p:cNvPr id="7" name="灯片编号占位符 6"/>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r>
              <a:rPr lang="en-US" altLang="zh-CN" dirty="0" smtClean="0"/>
              <a:t>/111</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7</a:t>
            </a:r>
            <a:endParaRPr lang="zh-CN" altLang="en-US"/>
          </a:p>
        </p:txBody>
      </p:sp>
      <p:sp>
        <p:nvSpPr>
          <p:cNvPr id="7" name="灯片编号占位符 6"/>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7</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r>
              <a:rPr lang="en-US" altLang="zh-CN" smtClean="0"/>
              <a:t>Distributed Systems Unit 7</a:t>
            </a:r>
            <a:endParaRPr lang="zh-CN" altLang="en-US"/>
          </a:p>
        </p:txBody>
      </p:sp>
      <p:sp>
        <p:nvSpPr>
          <p:cNvPr id="6" name="灯片编号占位符 5"/>
          <p:cNvSpPr>
            <a:spLocks noGrp="1"/>
          </p:cNvSpPr>
          <p:nvPr>
            <p:ph type="sldNum" sz="quarter" idx="12"/>
          </p:nvPr>
        </p:nvSpPr>
        <p:spPr/>
        <p:txBody>
          <a:bodyPr/>
          <a:lstStyle/>
          <a:p>
            <a:fld id="{AA890FA9-C50F-487B-9982-93184D9944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r>
              <a:rPr lang="en-US" altLang="zh-CN" smtClean="0"/>
              <a:t>Ling Zhou</a:t>
            </a:r>
            <a:endParaRPr lang="zh-CN" altLang="en-US"/>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r>
              <a:rPr lang="en-US" altLang="zh-CN" smtClean="0"/>
              <a:t>Ling Zhou</a:t>
            </a:r>
            <a:endParaRPr lang="zh-CN" altLang="en-US"/>
          </a:p>
        </p:txBody>
      </p:sp>
      <p:sp>
        <p:nvSpPr>
          <p:cNvPr id="8" name="页脚占位符 7"/>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r>
              <a:rPr lang="en-US" altLang="zh-CN" smtClean="0"/>
              <a:t>Ling Zhou</a:t>
            </a:r>
            <a:endParaRPr lang="zh-CN" altLang="en-US"/>
          </a:p>
        </p:txBody>
      </p:sp>
      <p:sp>
        <p:nvSpPr>
          <p:cNvPr id="4" name="页脚占位符 3"/>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en-US" altLang="zh-CN" smtClean="0"/>
              <a:t>Ling Zhou</a:t>
            </a:r>
            <a:endParaRPr lang="zh-CN" altLang="en-US"/>
          </a:p>
        </p:txBody>
      </p:sp>
      <p:sp>
        <p:nvSpPr>
          <p:cNvPr id="3" name="页脚占位符 2"/>
          <p:cNvSpPr>
            <a:spLocks noGrp="1"/>
          </p:cNvSpPr>
          <p:nvPr>
            <p:ph type="ftr" sz="quarter" idx="11"/>
          </p:nvPr>
        </p:nvSpPr>
        <p:spPr/>
        <p:txBody>
          <a:bodyPr/>
          <a:lstStyle>
            <a:lvl1pPr algn="ctr">
              <a:defRPr/>
            </a:lvl1pPr>
          </a:lstStyle>
          <a:p>
            <a:r>
              <a:rPr lang="en-US" altLang="zh-CN" smtClean="0"/>
              <a:t>Distributed Systems Unit 7</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r>
              <a:rPr lang="en-US" altLang="zh-CN" smtClean="0"/>
              <a:t>Ling Zhou</a:t>
            </a:r>
            <a:endParaRPr lang="zh-CN" altLang="en-US"/>
          </a:p>
        </p:txBody>
      </p:sp>
      <p:sp>
        <p:nvSpPr>
          <p:cNvPr id="6" name="页脚占位符 5"/>
          <p:cNvSpPr>
            <a:spLocks noGrp="1"/>
          </p:cNvSpPr>
          <p:nvPr>
            <p:ph type="ftr" sz="quarter" idx="11"/>
          </p:nvPr>
        </p:nvSpPr>
        <p:spPr/>
        <p:txBody>
          <a:bodyPr/>
          <a:lstStyle/>
          <a:p>
            <a:r>
              <a:rPr lang="en-US" altLang="zh-CN" smtClean="0"/>
              <a:t>Distributed Systems Unit 7</a:t>
            </a:r>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pPr/>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ltLang="zh-CN" smtClean="0"/>
              <a:t>Ling Zhou</a:t>
            </a:r>
            <a:endParaRPr lang="zh-CN" altLang="en-US" dirty="0"/>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ctr"/>
            <a:r>
              <a:rPr lang="en-US" altLang="zh-CN" smtClean="0"/>
              <a:t>Distributed Systems Unit 7</a:t>
            </a:r>
            <a:endParaRPr lang="zh-CN" altLang="en-US" dirty="0"/>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pPr/>
              <a:t>‹#›</a:t>
            </a:fld>
            <a:endParaRPr lang="zh-CN" altLang="en-US" dirty="0"/>
          </a:p>
        </p:txBody>
      </p:sp>
      <p:grpSp>
        <p:nvGrpSpPr>
          <p:cNvPr id="2" name="组合 1"/>
          <p:cNvGrpSpPr/>
          <p:nvPr/>
        </p:nvGrpSpPr>
        <p:grpSpPr>
          <a:xfrm>
            <a:off x="-19017" y="202408"/>
            <a:ext cx="9180548" cy="649224"/>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smtClean="0"/>
              <a:t>Ling Zhou</a:t>
            </a: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Distributed Systems Unit 7</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890FA9-C50F-487B-9982-93184D99442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ng.zhou@se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Distributed Systems</a:t>
            </a:r>
            <a:br>
              <a:rPr lang="en-US" altLang="zh-CN" dirty="0" smtClean="0"/>
            </a:br>
            <a:endParaRPr lang="zh-CN" altLang="en-US" dirty="0"/>
          </a:p>
        </p:txBody>
      </p:sp>
      <p:sp>
        <p:nvSpPr>
          <p:cNvPr id="3" name="副标题 2"/>
          <p:cNvSpPr>
            <a:spLocks noGrp="1"/>
          </p:cNvSpPr>
          <p:nvPr>
            <p:ph type="subTitle" idx="1"/>
          </p:nvPr>
        </p:nvSpPr>
        <p:spPr>
          <a:xfrm>
            <a:off x="533400" y="3228536"/>
            <a:ext cx="7854696" cy="3008776"/>
          </a:xfrm>
        </p:spPr>
        <p:txBody>
          <a:bodyPr>
            <a:normAutofit lnSpcReduction="10000"/>
          </a:bodyPr>
          <a:lstStyle/>
          <a:p>
            <a:r>
              <a:rPr lang="en-US" altLang="zh-CN" sz="3200" dirty="0" smtClean="0">
                <a:solidFill>
                  <a:srgbClr val="002060"/>
                </a:solidFill>
              </a:rPr>
              <a:t>Unit 7 CONSISTENCY &amp; REPLICATION</a:t>
            </a:r>
          </a:p>
          <a:p>
            <a:endParaRPr lang="en-US" altLang="zh-CN" sz="2000" dirty="0" smtClean="0"/>
          </a:p>
          <a:p>
            <a:r>
              <a:rPr lang="en-US" altLang="zh-CN" sz="2000" dirty="0" smtClean="0"/>
              <a:t>Ling ZHOU</a:t>
            </a:r>
          </a:p>
          <a:p>
            <a:endParaRPr lang="en-US" altLang="zh-CN" sz="2000" dirty="0" smtClean="0"/>
          </a:p>
          <a:p>
            <a:r>
              <a:rPr lang="en-US" altLang="zh-CN" sz="2000" dirty="0" smtClean="0"/>
              <a:t>School of Computer Science and Engineering</a:t>
            </a:r>
            <a:endParaRPr lang="zh-CN" altLang="zh-CN" sz="2000" dirty="0" smtClean="0"/>
          </a:p>
          <a:p>
            <a:r>
              <a:rPr lang="en-US" altLang="zh-CN" sz="2000" dirty="0" smtClean="0"/>
              <a:t>College of Software Engineering, </a:t>
            </a:r>
          </a:p>
          <a:p>
            <a:r>
              <a:rPr lang="en-US" altLang="zh-CN" sz="2000" dirty="0" smtClean="0"/>
              <a:t>Southeast University, Nanjing</a:t>
            </a:r>
            <a:endParaRPr lang="zh-CN" altLang="zh-CN" sz="2000" dirty="0" smtClean="0"/>
          </a:p>
          <a:p>
            <a:r>
              <a:rPr lang="en-US" altLang="zh-CN" sz="2000" dirty="0" smtClean="0">
                <a:hlinkClick r:id="rId3"/>
              </a:rPr>
              <a:t>ling.zhou@seu.edu.cn</a:t>
            </a:r>
            <a:endParaRPr lang="en-US" altLang="zh-CN" sz="2000" dirty="0" smtClean="0"/>
          </a:p>
          <a:p>
            <a:endParaRPr lang="en-US" altLang="zh-CN" dirty="0" smtClean="0"/>
          </a:p>
          <a:p>
            <a:endParaRPr lang="zh-CN" altLang="en-US" dirty="0"/>
          </a:p>
        </p:txBody>
      </p:sp>
      <p:pic>
        <p:nvPicPr>
          <p:cNvPr id="4" name="Picture 5"/>
          <p:cNvPicPr>
            <a:picLocks noChangeAspect="1" noChangeArrowheads="1"/>
          </p:cNvPicPr>
          <p:nvPr/>
        </p:nvPicPr>
        <p:blipFill>
          <a:blip r:embed="rId4" cstate="print"/>
          <a:srcRect/>
          <a:stretch>
            <a:fillRect/>
          </a:stretch>
        </p:blipFill>
        <p:spPr bwMode="auto">
          <a:xfrm>
            <a:off x="0" y="6130556"/>
            <a:ext cx="5148064" cy="727444"/>
          </a:xfrm>
          <a:prstGeom prst="rect">
            <a:avLst/>
          </a:prstGeom>
          <a:ln>
            <a:headEnd/>
            <a:tailEnd/>
          </a:ln>
        </p:spPr>
        <p:style>
          <a:lnRef idx="0">
            <a:schemeClr val="accent1"/>
          </a:lnRef>
          <a:fillRef idx="3">
            <a:schemeClr val="accent1"/>
          </a:fillRef>
          <a:effectRef idx="3">
            <a:schemeClr val="accent1"/>
          </a:effectRef>
          <a:fontRef idx="minor">
            <a:schemeClr val="lt1"/>
          </a:fontRef>
        </p:style>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12776"/>
            <a:ext cx="8229600" cy="5112568"/>
          </a:xfrm>
        </p:spPr>
        <p:txBody>
          <a:bodyPr>
            <a:normAutofit/>
          </a:bodyPr>
          <a:lstStyle/>
          <a:p>
            <a:pPr>
              <a:spcBef>
                <a:spcPts val="1200"/>
              </a:spcBef>
              <a:spcAft>
                <a:spcPts val="600"/>
              </a:spcAft>
              <a:buNone/>
            </a:pPr>
            <a:endParaRPr lang="en-US" altLang="zh-CN" b="1" dirty="0" smtClean="0"/>
          </a:p>
          <a:p>
            <a:pPr>
              <a:spcBef>
                <a:spcPts val="1200"/>
              </a:spcBef>
              <a:spcAft>
                <a:spcPts val="600"/>
              </a:spcAft>
              <a:buNone/>
            </a:pPr>
            <a:r>
              <a:rPr lang="en-US" altLang="zh-CN" b="1" dirty="0" smtClean="0"/>
              <a:t>Conclusion: </a:t>
            </a:r>
            <a:r>
              <a:rPr lang="en-US" altLang="zh-CN" u="sng" dirty="0" smtClean="0"/>
              <a:t>to what extent</a:t>
            </a:r>
            <a:r>
              <a:rPr lang="en-US" altLang="zh-CN" dirty="0" smtClean="0"/>
              <a:t> consistency can be</a:t>
            </a:r>
            <a:r>
              <a:rPr lang="en-US" altLang="zh-CN" u="sng" dirty="0" smtClean="0"/>
              <a:t> loosened</a:t>
            </a:r>
            <a:r>
              <a:rPr lang="en-US" altLang="zh-CN" dirty="0" smtClean="0"/>
              <a:t> depends highly on the </a:t>
            </a:r>
            <a:r>
              <a:rPr lang="en-US" altLang="zh-CN" u="sng" dirty="0" smtClean="0"/>
              <a:t>access and update patterns </a:t>
            </a:r>
            <a:r>
              <a:rPr lang="en-US" altLang="zh-CN" dirty="0" smtClean="0"/>
              <a:t>of the replicated data, as well as on the </a:t>
            </a:r>
            <a:r>
              <a:rPr lang="en-US" altLang="zh-CN" u="sng" dirty="0" smtClean="0"/>
              <a:t>purpose</a:t>
            </a:r>
            <a:r>
              <a:rPr lang="en-US" altLang="zh-CN" dirty="0" smtClean="0"/>
              <a:t> for which those data are used.</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a:xfrm>
            <a:off x="457200" y="548680"/>
            <a:ext cx="8229600" cy="780696"/>
          </a:xfrm>
        </p:spPr>
        <p:txBody>
          <a:bodyPr>
            <a:normAutofit fontScale="90000"/>
          </a:bodyPr>
          <a:lstStyle/>
          <a:p>
            <a:r>
              <a:rPr lang="en-US" altLang="zh-CN" dirty="0" smtClean="0"/>
              <a:t>Replication as Scaling Technique (4)</a:t>
            </a:r>
            <a:endParaRPr lang="zh-CN" altLang="en-US" dirty="0"/>
          </a:p>
        </p:txBody>
      </p:sp>
      <p:pic>
        <p:nvPicPr>
          <p:cNvPr id="3074" name="Picture 2"/>
          <p:cNvPicPr>
            <a:picLocks noChangeAspect="1" noChangeArrowheads="1"/>
          </p:cNvPicPr>
          <p:nvPr/>
        </p:nvPicPr>
        <p:blipFill>
          <a:blip r:embed="rId2" cstate="print"/>
          <a:srcRect l="1575" t="2305" r="1575" b="2305"/>
          <a:stretch>
            <a:fillRect/>
          </a:stretch>
        </p:blipFill>
        <p:spPr bwMode="auto">
          <a:xfrm>
            <a:off x="5274072" y="4059064"/>
            <a:ext cx="3321000" cy="2235150"/>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10</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229600" cy="936104"/>
          </a:xfrm>
        </p:spPr>
        <p:txBody>
          <a:bodyPr>
            <a:normAutofit fontScale="90000"/>
          </a:bodyPr>
          <a:lstStyle/>
          <a:p>
            <a:r>
              <a:rPr lang="en-GB" altLang="zh-CN" dirty="0" smtClean="0"/>
              <a:t>Primary-Based Protocols</a:t>
            </a:r>
            <a:br>
              <a:rPr lang="en-GB" altLang="zh-CN" dirty="0" smtClean="0"/>
            </a:br>
            <a:r>
              <a:rPr lang="en-GB" altLang="zh-CN" sz="4000" dirty="0" smtClean="0">
                <a:solidFill>
                  <a:srgbClr val="FF0000"/>
                </a:solidFill>
              </a:rPr>
              <a:t>Remote</a:t>
            </a:r>
            <a:r>
              <a:rPr lang="en-GB" altLang="zh-CN" sz="4000" dirty="0" smtClean="0"/>
              <a:t>-Write Protocols (1)</a:t>
            </a:r>
            <a:endParaRPr lang="zh-CN" altLang="en-US" sz="4000" dirty="0"/>
          </a:p>
        </p:txBody>
      </p:sp>
      <p:sp>
        <p:nvSpPr>
          <p:cNvPr id="3" name="内容占位符 2"/>
          <p:cNvSpPr>
            <a:spLocks noGrp="1"/>
          </p:cNvSpPr>
          <p:nvPr>
            <p:ph idx="1"/>
          </p:nvPr>
        </p:nvSpPr>
        <p:spPr>
          <a:xfrm>
            <a:off x="457200" y="1556792"/>
            <a:ext cx="8229600" cy="4392488"/>
          </a:xfrm>
        </p:spPr>
        <p:txBody>
          <a:bodyPr>
            <a:noAutofit/>
          </a:bodyPr>
          <a:lstStyle/>
          <a:p>
            <a:pPr>
              <a:spcBef>
                <a:spcPts val="1200"/>
              </a:spcBef>
            </a:pPr>
            <a:r>
              <a:rPr lang="en-US" altLang="zh-CN" dirty="0" smtClean="0"/>
              <a:t>provide a straightforward implementation of </a:t>
            </a:r>
            <a:r>
              <a:rPr lang="en-US" altLang="zh-CN" u="sng" dirty="0" smtClean="0">
                <a:solidFill>
                  <a:srgbClr val="0000FF"/>
                </a:solidFill>
              </a:rPr>
              <a:t>sequential consistency</a:t>
            </a:r>
          </a:p>
          <a:p>
            <a:pPr lvl="1">
              <a:spcBef>
                <a:spcPts val="1200"/>
              </a:spcBef>
            </a:pPr>
            <a:r>
              <a:rPr lang="en-US" altLang="zh-CN" dirty="0" smtClean="0"/>
              <a:t>Evidently, </a:t>
            </a:r>
            <a:r>
              <a:rPr lang="en-US" altLang="zh-CN" b="1" dirty="0" smtClean="0"/>
              <a:t>all processes see all write operations in the same order</a:t>
            </a:r>
            <a:r>
              <a:rPr lang="en-US" altLang="zh-CN" dirty="0" smtClean="0"/>
              <a:t>, no matter which backup server they use to perform read operations.</a:t>
            </a:r>
            <a:endParaRPr lang="en-US" altLang="zh-CN" u="sng" dirty="0" smtClean="0">
              <a:solidFill>
                <a:srgbClr val="0000FF"/>
              </a:solidFill>
            </a:endParaRPr>
          </a:p>
          <a:p>
            <a:pPr>
              <a:spcBef>
                <a:spcPts val="1200"/>
              </a:spcBef>
            </a:pPr>
            <a:r>
              <a:rPr lang="en-US" altLang="zh-CN" b="1" dirty="0" smtClean="0"/>
              <a:t>primary-backup protocol: </a:t>
            </a:r>
            <a:r>
              <a:rPr lang="en-US" altLang="zh-CN" dirty="0" smtClean="0"/>
              <a:t>all write operations need to be forwarded to a fixed single server. Read operations can be carried out locally.</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100</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229600" cy="936104"/>
          </a:xfrm>
        </p:spPr>
        <p:txBody>
          <a:bodyPr>
            <a:normAutofit fontScale="90000"/>
          </a:bodyPr>
          <a:lstStyle/>
          <a:p>
            <a:r>
              <a:rPr lang="en-GB" altLang="zh-CN" dirty="0" smtClean="0"/>
              <a:t>Primary-Based Protocols</a:t>
            </a:r>
            <a:br>
              <a:rPr lang="en-GB" altLang="zh-CN" dirty="0" smtClean="0"/>
            </a:br>
            <a:r>
              <a:rPr lang="en-GB" altLang="zh-CN" sz="4000" dirty="0" smtClean="0">
                <a:solidFill>
                  <a:srgbClr val="FF0000"/>
                </a:solidFill>
              </a:rPr>
              <a:t>Remote</a:t>
            </a:r>
            <a:r>
              <a:rPr lang="en-GB" altLang="zh-CN" sz="4000" dirty="0" smtClean="0"/>
              <a:t>-Write Protocols (2)</a:t>
            </a:r>
            <a:endParaRPr lang="zh-CN" altLang="en-US" sz="4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7" name="Picture 4" descr="07-20"/>
          <p:cNvPicPr>
            <a:picLocks noChangeAspect="1" noChangeArrowheads="1"/>
          </p:cNvPicPr>
          <p:nvPr/>
        </p:nvPicPr>
        <p:blipFill>
          <a:blip r:embed="rId3" cstate="print"/>
          <a:srcRect/>
          <a:stretch>
            <a:fillRect/>
          </a:stretch>
        </p:blipFill>
        <p:spPr bwMode="auto">
          <a:xfrm>
            <a:off x="107504" y="2698774"/>
            <a:ext cx="5976938" cy="3538538"/>
          </a:xfrm>
          <a:prstGeom prst="rect">
            <a:avLst/>
          </a:prstGeom>
          <a:noFill/>
        </p:spPr>
      </p:pic>
      <p:sp>
        <p:nvSpPr>
          <p:cNvPr id="8" name="矩形 7"/>
          <p:cNvSpPr/>
          <p:nvPr/>
        </p:nvSpPr>
        <p:spPr>
          <a:xfrm>
            <a:off x="4679504" y="1499300"/>
            <a:ext cx="4464496" cy="156966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CN" sz="2400" dirty="0" smtClean="0"/>
              <a:t>When all backups have updated their local copy, the primary sends an acknowledgment (W5) back to the initial process.</a:t>
            </a:r>
            <a:endParaRPr lang="zh-CN" altLang="en-US" sz="2400" dirty="0"/>
          </a:p>
        </p:txBody>
      </p:sp>
      <p:sp>
        <p:nvSpPr>
          <p:cNvPr id="9" name="矩形 8"/>
          <p:cNvSpPr/>
          <p:nvPr/>
        </p:nvSpPr>
        <p:spPr>
          <a:xfrm>
            <a:off x="2663280" y="5766355"/>
            <a:ext cx="648072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ltLang="zh-CN" sz="2400" dirty="0" smtClean="0"/>
              <a:t>An update is implemented as </a:t>
            </a:r>
          </a:p>
          <a:p>
            <a:pPr algn="ctr"/>
            <a:r>
              <a:rPr lang="en-US" altLang="zh-CN" sz="2400" dirty="0" smtClean="0"/>
              <a:t>a </a:t>
            </a:r>
            <a:r>
              <a:rPr lang="en-US" altLang="zh-CN" sz="2400" dirty="0" smtClean="0">
                <a:solidFill>
                  <a:srgbClr val="FF0000"/>
                </a:solidFill>
              </a:rPr>
              <a:t>blocking</a:t>
            </a:r>
            <a:r>
              <a:rPr lang="en-US" altLang="zh-CN" sz="2400" dirty="0" smtClean="0"/>
              <a:t> operation </a:t>
            </a:r>
            <a:r>
              <a:rPr lang="en-US" altLang="zh-CN" sz="2400" dirty="0" smtClean="0">
                <a:sym typeface="Wingdings"/>
              </a:rPr>
              <a:t> performance problem</a:t>
            </a:r>
          </a:p>
        </p:txBody>
      </p:sp>
      <p:sp>
        <p:nvSpPr>
          <p:cNvPr id="10" name="矩形 9"/>
          <p:cNvSpPr/>
          <p:nvPr/>
        </p:nvSpPr>
        <p:spPr>
          <a:xfrm>
            <a:off x="539552" y="1556792"/>
            <a:ext cx="3823034" cy="461665"/>
          </a:xfrm>
          <a:prstGeom prst="rect">
            <a:avLst/>
          </a:prstGeom>
        </p:spPr>
        <p:txBody>
          <a:bodyPr wrap="none">
            <a:spAutoFit/>
          </a:bodyPr>
          <a:lstStyle/>
          <a:p>
            <a:r>
              <a:rPr lang="en-US" altLang="zh-CN" sz="2400" b="1" dirty="0" smtClean="0"/>
              <a:t>primary-backup protocol</a:t>
            </a:r>
            <a:endParaRPr lang="zh-CN" altLang="en-US" sz="2400"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101</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56792"/>
            <a:ext cx="8229600" cy="4824536"/>
          </a:xfrm>
        </p:spPr>
        <p:txBody>
          <a:bodyPr>
            <a:noAutofit/>
          </a:bodyPr>
          <a:lstStyle/>
          <a:p>
            <a:pPr>
              <a:spcBef>
                <a:spcPts val="1200"/>
              </a:spcBef>
            </a:pPr>
            <a:r>
              <a:rPr lang="en-US" altLang="zh-CN" sz="2400" dirty="0" smtClean="0"/>
              <a:t>The </a:t>
            </a:r>
            <a:r>
              <a:rPr lang="en-US" altLang="zh-CN" sz="2400" dirty="0" smtClean="0">
                <a:solidFill>
                  <a:srgbClr val="0070C0"/>
                </a:solidFill>
              </a:rPr>
              <a:t>primary copy </a:t>
            </a:r>
            <a:r>
              <a:rPr lang="en-US" altLang="zh-CN" sz="2400" dirty="0" smtClean="0">
                <a:solidFill>
                  <a:srgbClr val="FF0000"/>
                </a:solidFill>
              </a:rPr>
              <a:t>migrates</a:t>
            </a:r>
            <a:r>
              <a:rPr lang="en-US" altLang="zh-CN" sz="2400" dirty="0" smtClean="0">
                <a:solidFill>
                  <a:srgbClr val="0070C0"/>
                </a:solidFill>
              </a:rPr>
              <a:t> </a:t>
            </a:r>
            <a:r>
              <a:rPr lang="en-US" altLang="zh-CN" sz="2400" dirty="0" smtClean="0"/>
              <a:t>between processes that wish to perform a write operation</a:t>
            </a:r>
          </a:p>
          <a:p>
            <a:pPr>
              <a:spcBef>
                <a:spcPts val="1200"/>
              </a:spcBef>
            </a:pPr>
            <a:r>
              <a:rPr lang="en-US" altLang="zh-CN" sz="2400" b="1" dirty="0" smtClean="0"/>
              <a:t>Advantage:</a:t>
            </a:r>
            <a:r>
              <a:rPr lang="en-US" altLang="zh-CN" sz="2400" dirty="0" smtClean="0"/>
              <a:t> </a:t>
            </a:r>
          </a:p>
          <a:p>
            <a:pPr lvl="1"/>
            <a:r>
              <a:rPr lang="en-US" altLang="zh-CN" sz="2200" u="sng" dirty="0" smtClean="0"/>
              <a:t>write operations </a:t>
            </a:r>
            <a:r>
              <a:rPr lang="en-US" altLang="zh-CN" sz="2200" dirty="0" smtClean="0"/>
              <a:t>may </a:t>
            </a:r>
            <a:r>
              <a:rPr lang="en-US" altLang="zh-CN" sz="2200" u="sng" dirty="0" smtClean="0"/>
              <a:t>speed up </a:t>
            </a:r>
            <a:r>
              <a:rPr lang="en-US" altLang="zh-CN" sz="2200" dirty="0" smtClean="0"/>
              <a:t>considerably.</a:t>
            </a:r>
          </a:p>
          <a:p>
            <a:pPr lvl="1">
              <a:spcBef>
                <a:spcPts val="1200"/>
              </a:spcBef>
            </a:pPr>
            <a:r>
              <a:rPr lang="en-US" altLang="zh-CN" sz="2200" dirty="0" smtClean="0"/>
              <a:t>multiple, successive write operations can be carried out </a:t>
            </a:r>
            <a:r>
              <a:rPr lang="en-US" altLang="zh-CN" sz="2200" dirty="0" smtClean="0">
                <a:solidFill>
                  <a:srgbClr val="FF0000"/>
                </a:solidFill>
              </a:rPr>
              <a:t>locally</a:t>
            </a:r>
            <a:r>
              <a:rPr lang="en-US" altLang="zh-CN" sz="2200" dirty="0" smtClean="0"/>
              <a:t>, while reading processes can still access their local copy</a:t>
            </a:r>
          </a:p>
          <a:p>
            <a:r>
              <a:rPr lang="en-US" altLang="zh-CN" sz="2400" dirty="0" smtClean="0"/>
              <a:t>Processes will always see the effects of their most recent write operation (cannot be guaranteed)</a:t>
            </a:r>
          </a:p>
          <a:p>
            <a:r>
              <a:rPr lang="en-US" altLang="zh-CN" sz="2400" dirty="0" smtClean="0"/>
              <a:t>Such an improvement can be achieved only if a </a:t>
            </a:r>
            <a:r>
              <a:rPr lang="en-US" altLang="zh-CN" sz="2400" dirty="0" err="1" smtClean="0">
                <a:solidFill>
                  <a:srgbClr val="FF0000"/>
                </a:solidFill>
              </a:rPr>
              <a:t>nonblocking</a:t>
            </a:r>
            <a:r>
              <a:rPr lang="en-US" altLang="zh-CN" sz="2400" dirty="0" smtClean="0"/>
              <a:t> protocol is followed by which updates are propagated to the replicas after the primary has finished with locally performing the updates.</a:t>
            </a:r>
            <a:endParaRPr lang="zh-CN" altLang="en-US" sz="24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a:xfrm>
            <a:off x="457200" y="404664"/>
            <a:ext cx="8229600" cy="1143000"/>
          </a:xfrm>
        </p:spPr>
        <p:txBody>
          <a:bodyPr>
            <a:normAutofit fontScale="90000"/>
          </a:bodyPr>
          <a:lstStyle/>
          <a:p>
            <a:r>
              <a:rPr lang="en-GB" altLang="zh-CN" dirty="0" smtClean="0"/>
              <a:t>Primary-Based Protocols</a:t>
            </a:r>
            <a:br>
              <a:rPr lang="en-GB" altLang="zh-CN" dirty="0" smtClean="0"/>
            </a:br>
            <a:r>
              <a:rPr lang="en-GB" altLang="zh-CN" sz="4000" dirty="0" smtClean="0">
                <a:solidFill>
                  <a:srgbClr val="FF0000"/>
                </a:solidFill>
              </a:rPr>
              <a:t>Local</a:t>
            </a:r>
            <a:r>
              <a:rPr lang="en-GB" altLang="zh-CN" sz="4000" dirty="0" smtClean="0"/>
              <a:t>-Write Protocols (1)</a:t>
            </a:r>
            <a:endParaRPr lang="zh-CN" altLang="en-US" sz="4000"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102</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a:xfrm>
            <a:off x="457200" y="404664"/>
            <a:ext cx="8229600" cy="1143000"/>
          </a:xfrm>
        </p:spPr>
        <p:txBody>
          <a:bodyPr>
            <a:normAutofit fontScale="90000"/>
          </a:bodyPr>
          <a:lstStyle/>
          <a:p>
            <a:r>
              <a:rPr lang="en-GB" altLang="zh-CN" dirty="0" smtClean="0"/>
              <a:t>Primary-Based Protocols</a:t>
            </a:r>
            <a:br>
              <a:rPr lang="en-GB" altLang="zh-CN" dirty="0" smtClean="0"/>
            </a:br>
            <a:r>
              <a:rPr lang="en-GB" altLang="zh-CN" sz="4000" dirty="0" smtClean="0">
                <a:solidFill>
                  <a:srgbClr val="FF0000"/>
                </a:solidFill>
              </a:rPr>
              <a:t>Local</a:t>
            </a:r>
            <a:r>
              <a:rPr lang="en-GB" altLang="zh-CN" sz="4000" dirty="0" smtClean="0"/>
              <a:t>-Write Protocols (2)</a:t>
            </a:r>
            <a:endParaRPr lang="zh-CN" altLang="en-US" sz="4000" dirty="0"/>
          </a:p>
        </p:txBody>
      </p:sp>
      <p:pic>
        <p:nvPicPr>
          <p:cNvPr id="8" name="Picture 4" descr="07-21"/>
          <p:cNvPicPr>
            <a:picLocks noChangeAspect="1" noChangeArrowheads="1"/>
          </p:cNvPicPr>
          <p:nvPr/>
        </p:nvPicPr>
        <p:blipFill>
          <a:blip r:embed="rId3" cstate="print"/>
          <a:srcRect/>
          <a:stretch>
            <a:fillRect/>
          </a:stretch>
        </p:blipFill>
        <p:spPr bwMode="auto">
          <a:xfrm>
            <a:off x="1691680" y="1484784"/>
            <a:ext cx="5976938" cy="3538538"/>
          </a:xfrm>
          <a:prstGeom prst="rect">
            <a:avLst/>
          </a:prstGeom>
          <a:noFill/>
        </p:spPr>
      </p:pic>
      <p:sp>
        <p:nvSpPr>
          <p:cNvPr id="9" name="TextBox 8"/>
          <p:cNvSpPr txBox="1"/>
          <p:nvPr/>
        </p:nvSpPr>
        <p:spPr>
          <a:xfrm>
            <a:off x="251520" y="5171708"/>
            <a:ext cx="8640960"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GB" altLang="zh-CN" sz="2400" dirty="0" err="1" smtClean="0"/>
              <a:t>Nonblocking</a:t>
            </a:r>
            <a:r>
              <a:rPr lang="en-GB" altLang="zh-CN" sz="2400" dirty="0" smtClean="0"/>
              <a:t> local-write primary-based protocols can be applied to </a:t>
            </a:r>
            <a:r>
              <a:rPr lang="en-GB" altLang="zh-CN" sz="2400" dirty="0" smtClean="0">
                <a:solidFill>
                  <a:srgbClr val="0000FF"/>
                </a:solidFill>
              </a:rPr>
              <a:t>mobile computers</a:t>
            </a:r>
            <a:r>
              <a:rPr lang="en-GB" altLang="zh-CN" sz="2400" dirty="0" smtClean="0"/>
              <a:t> and </a:t>
            </a:r>
            <a:r>
              <a:rPr lang="en-GB" altLang="zh-CN" sz="2400" dirty="0" smtClean="0">
                <a:solidFill>
                  <a:srgbClr val="0000FF"/>
                </a:solidFill>
              </a:rPr>
              <a:t>distributed file systems</a:t>
            </a:r>
          </a:p>
          <a:p>
            <a:r>
              <a:rPr lang="en-US" altLang="zh-CN" sz="2400" dirty="0" smtClean="0">
                <a:solidFill>
                  <a:schemeClr val="tx1"/>
                </a:solidFill>
              </a:rPr>
              <a:t>The main problem with </a:t>
            </a:r>
            <a:r>
              <a:rPr lang="en-US" altLang="zh-CN" sz="2400" dirty="0" err="1" smtClean="0">
                <a:solidFill>
                  <a:schemeClr val="tx1"/>
                </a:solidFill>
              </a:rPr>
              <a:t>nonblocking</a:t>
            </a:r>
            <a:r>
              <a:rPr lang="en-US" altLang="zh-CN" sz="2400" dirty="0" smtClean="0">
                <a:solidFill>
                  <a:schemeClr val="tx1"/>
                </a:solidFill>
              </a:rPr>
              <a:t> primary-backup protocols has to do with </a:t>
            </a:r>
            <a:r>
              <a:rPr lang="en-US" altLang="zh-CN" sz="2400" dirty="0" smtClean="0">
                <a:solidFill>
                  <a:srgbClr val="FF0000"/>
                </a:solidFill>
              </a:rPr>
              <a:t>fault tolerance.</a:t>
            </a:r>
            <a:endParaRPr lang="zh-CN" altLang="en-US" sz="2400" dirty="0">
              <a:solidFill>
                <a:srgbClr val="FF0000"/>
              </a:solidFill>
            </a:endParaRPr>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103</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en-US" altLang="zh-CN" b="1" dirty="0" smtClean="0"/>
              <a:t>primary-backup protocol with local writes</a:t>
            </a:r>
          </a:p>
          <a:p>
            <a:r>
              <a:rPr lang="en-US" altLang="zh-CN" dirty="0" smtClean="0">
                <a:solidFill>
                  <a:srgbClr val="0000FF"/>
                </a:solidFill>
              </a:rPr>
              <a:t>Mobile computing </a:t>
            </a:r>
            <a:r>
              <a:rPr lang="en-US" altLang="zh-CN" dirty="0" smtClean="0"/>
              <a:t>in disconnected mode (ship all relevant files to user before disconnecting, and update later on).</a:t>
            </a:r>
          </a:p>
          <a:p>
            <a:r>
              <a:rPr lang="en-US" altLang="zh-CN" dirty="0" smtClean="0">
                <a:solidFill>
                  <a:srgbClr val="0000FF"/>
                </a:solidFill>
              </a:rPr>
              <a:t>Distributed file systems:</a:t>
            </a:r>
            <a:r>
              <a:rPr lang="en-US" altLang="zh-CN" dirty="0" smtClean="0"/>
              <a:t> there may be a </a:t>
            </a:r>
            <a:r>
              <a:rPr lang="en-US" altLang="zh-CN" b="1" dirty="0" smtClean="0"/>
              <a:t>fixed</a:t>
            </a:r>
            <a:r>
              <a:rPr lang="en-US" altLang="zh-CN" dirty="0" smtClean="0"/>
              <a:t> central server through which normally all write operations take place, as in the case of </a:t>
            </a:r>
            <a:r>
              <a:rPr lang="en-US" altLang="zh-CN" u="sng" dirty="0" smtClean="0"/>
              <a:t>remote-write primary backup</a:t>
            </a:r>
            <a:r>
              <a:rPr lang="en-US" altLang="zh-CN" dirty="0" smtClean="0"/>
              <a:t>. However, the server </a:t>
            </a:r>
            <a:r>
              <a:rPr lang="en-US" altLang="zh-CN" u="sng" dirty="0" smtClean="0"/>
              <a:t>temporarily allows </a:t>
            </a:r>
            <a:r>
              <a:rPr lang="en-US" altLang="zh-CN" dirty="0" smtClean="0"/>
              <a:t>one of the replicas to perform a series of </a:t>
            </a:r>
            <a:r>
              <a:rPr lang="en-US" altLang="zh-CN" u="sng" dirty="0" smtClean="0"/>
              <a:t>local updates</a:t>
            </a:r>
            <a:r>
              <a:rPr lang="en-US" altLang="zh-CN" dirty="0" smtClean="0"/>
              <a:t>, as this may considerably speed up performance.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p:txBody>
          <a:bodyPr>
            <a:normAutofit fontScale="90000"/>
          </a:bodyPr>
          <a:lstStyle/>
          <a:p>
            <a:r>
              <a:rPr lang="en-GB" altLang="zh-CN" dirty="0" smtClean="0"/>
              <a:t>Primary-Based Protocols</a:t>
            </a:r>
            <a:br>
              <a:rPr lang="en-GB" altLang="zh-CN" dirty="0" smtClean="0"/>
            </a:br>
            <a:r>
              <a:rPr lang="en-GB" altLang="zh-CN" sz="4000" dirty="0" smtClean="0"/>
              <a:t>Example of </a:t>
            </a:r>
            <a:r>
              <a:rPr lang="en-GB" altLang="zh-CN" sz="4000" dirty="0" smtClean="0">
                <a:solidFill>
                  <a:srgbClr val="FF0000"/>
                </a:solidFill>
              </a:rPr>
              <a:t>Local</a:t>
            </a:r>
            <a:r>
              <a:rPr lang="en-GB" altLang="zh-CN" sz="4000" dirty="0" smtClean="0"/>
              <a:t>-Write Protocols</a:t>
            </a:r>
            <a:endParaRPr lang="zh-CN" altLang="en-US" sz="4000"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104</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80696"/>
          </a:xfrm>
        </p:spPr>
        <p:txBody>
          <a:bodyPr>
            <a:normAutofit fontScale="90000"/>
          </a:bodyPr>
          <a:lstStyle/>
          <a:p>
            <a:r>
              <a:rPr lang="en-GB" altLang="zh-CN" dirty="0" smtClean="0"/>
              <a:t>Replicated-Write Protocols</a:t>
            </a:r>
            <a:endParaRPr lang="zh-CN" altLang="en-US" dirty="0"/>
          </a:p>
        </p:txBody>
      </p:sp>
      <p:sp>
        <p:nvSpPr>
          <p:cNvPr id="3" name="内容占位符 2"/>
          <p:cNvSpPr>
            <a:spLocks noGrp="1"/>
          </p:cNvSpPr>
          <p:nvPr>
            <p:ph idx="1"/>
          </p:nvPr>
        </p:nvSpPr>
        <p:spPr>
          <a:xfrm>
            <a:off x="457200" y="1556792"/>
            <a:ext cx="8229600" cy="4767808"/>
          </a:xfrm>
        </p:spPr>
        <p:txBody>
          <a:bodyPr/>
          <a:lstStyle/>
          <a:p>
            <a:r>
              <a:rPr lang="en-US" altLang="zh-CN" u="sng" dirty="0" smtClean="0"/>
              <a:t>Write</a:t>
            </a:r>
            <a:r>
              <a:rPr lang="en-US" altLang="zh-CN" dirty="0" smtClean="0"/>
              <a:t> operations can be carried out </a:t>
            </a:r>
            <a:r>
              <a:rPr lang="en-US" altLang="zh-CN" u="sng" dirty="0" smtClean="0"/>
              <a:t>at multiple replicas</a:t>
            </a:r>
            <a:r>
              <a:rPr lang="en-US" altLang="zh-CN" dirty="0" smtClean="0"/>
              <a:t> instead of only one, which is the case of primary-based replicas.</a:t>
            </a:r>
          </a:p>
          <a:p>
            <a:endParaRPr lang="en-GB" altLang="zh-CN" dirty="0" smtClean="0"/>
          </a:p>
          <a:p>
            <a:r>
              <a:rPr lang="en-GB" altLang="zh-CN" dirty="0" smtClean="0">
                <a:solidFill>
                  <a:srgbClr val="0000FF"/>
                </a:solidFill>
              </a:rPr>
              <a:t>Active Replication </a:t>
            </a:r>
            <a:r>
              <a:rPr lang="en-GB" altLang="zh-CN" sz="2000" dirty="0" smtClean="0"/>
              <a:t>(an operation is forwarded to all replicas)</a:t>
            </a:r>
          </a:p>
          <a:p>
            <a:endParaRPr lang="en-GB" altLang="zh-CN" sz="2000" dirty="0" smtClean="0"/>
          </a:p>
          <a:p>
            <a:r>
              <a:rPr lang="en-GB" altLang="zh-CN" dirty="0" smtClean="0">
                <a:solidFill>
                  <a:srgbClr val="0000FF"/>
                </a:solidFill>
              </a:rPr>
              <a:t>Quorum-Based Protocols </a:t>
            </a:r>
            <a:r>
              <a:rPr lang="en-GB" altLang="zh-CN" dirty="0" smtClean="0"/>
              <a:t>(</a:t>
            </a:r>
            <a:r>
              <a:rPr lang="en-GB" altLang="zh-CN" sz="2000" dirty="0" smtClean="0"/>
              <a:t>based on majority voting</a:t>
            </a:r>
            <a:r>
              <a:rPr lang="en-GB" altLang="zh-CN"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105</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780696"/>
          </a:xfrm>
        </p:spPr>
        <p:txBody>
          <a:bodyPr>
            <a:normAutofit/>
          </a:bodyPr>
          <a:lstStyle/>
          <a:p>
            <a:r>
              <a:rPr lang="en-GB" altLang="zh-CN" sz="4400" dirty="0" smtClean="0"/>
              <a:t>Active Replication</a:t>
            </a:r>
            <a:endParaRPr lang="zh-CN" altLang="en-US" sz="4400" dirty="0"/>
          </a:p>
        </p:txBody>
      </p:sp>
      <p:sp>
        <p:nvSpPr>
          <p:cNvPr id="3" name="内容占位符 2"/>
          <p:cNvSpPr>
            <a:spLocks noGrp="1"/>
          </p:cNvSpPr>
          <p:nvPr>
            <p:ph idx="1"/>
          </p:nvPr>
        </p:nvSpPr>
        <p:spPr>
          <a:xfrm>
            <a:off x="457200" y="1052736"/>
            <a:ext cx="8229600" cy="5760640"/>
          </a:xfrm>
        </p:spPr>
        <p:txBody>
          <a:bodyPr>
            <a:normAutofit/>
          </a:bodyPr>
          <a:lstStyle/>
          <a:p>
            <a:pPr>
              <a:spcAft>
                <a:spcPts val="600"/>
              </a:spcAft>
              <a:buNone/>
            </a:pPr>
            <a:r>
              <a:rPr lang="en-US" altLang="zh-CN" dirty="0" smtClean="0"/>
              <a:t>In active replication, each replica has an associated process that carries out update operations. In contrast to other protocols, </a:t>
            </a:r>
            <a:r>
              <a:rPr lang="en-US" altLang="zh-CN" u="sng" dirty="0" smtClean="0"/>
              <a:t>the operation is sent to each replica</a:t>
            </a:r>
            <a:r>
              <a:rPr lang="en-US" altLang="zh-CN" dirty="0" smtClean="0"/>
              <a:t>.</a:t>
            </a:r>
          </a:p>
          <a:p>
            <a:pPr>
              <a:spcAft>
                <a:spcPts val="600"/>
              </a:spcAft>
              <a:buNone/>
            </a:pPr>
            <a:r>
              <a:rPr lang="en-US" altLang="zh-CN" b="1" dirty="0" smtClean="0"/>
              <a:t>Problem: </a:t>
            </a:r>
            <a:r>
              <a:rPr lang="en-US" altLang="zh-CN" u="sng" dirty="0" smtClean="0">
                <a:solidFill>
                  <a:srgbClr val="0000FF"/>
                </a:solidFill>
              </a:rPr>
              <a:t>Totally-ordered multicast </a:t>
            </a:r>
            <a:r>
              <a:rPr lang="en-US" altLang="zh-CN" u="sng" dirty="0" smtClean="0"/>
              <a:t>mechanism</a:t>
            </a:r>
            <a:r>
              <a:rPr lang="en-US" altLang="zh-CN" dirty="0" smtClean="0"/>
              <a:t> is needed</a:t>
            </a:r>
          </a:p>
          <a:p>
            <a:pPr marL="514350" indent="-514350">
              <a:spcBef>
                <a:spcPts val="0"/>
              </a:spcBef>
              <a:spcAft>
                <a:spcPts val="600"/>
              </a:spcAft>
              <a:buFont typeface="+mj-lt"/>
              <a:buAutoNum type="arabicPeriod"/>
            </a:pPr>
            <a:r>
              <a:rPr lang="en-US" altLang="zh-CN" sz="2400" dirty="0" smtClean="0"/>
              <a:t>Using </a:t>
            </a:r>
            <a:r>
              <a:rPr lang="en-US" altLang="zh-CN" sz="2400" dirty="0" err="1" smtClean="0"/>
              <a:t>Lamport's</a:t>
            </a:r>
            <a:r>
              <a:rPr lang="en-US" altLang="zh-CN" sz="2400" dirty="0" smtClean="0"/>
              <a:t> logical clocks</a:t>
            </a:r>
          </a:p>
          <a:p>
            <a:pPr lvl="1">
              <a:spcBef>
                <a:spcPts val="0"/>
              </a:spcBef>
              <a:spcAft>
                <a:spcPts val="600"/>
              </a:spcAft>
            </a:pPr>
            <a:r>
              <a:rPr lang="en-US" altLang="zh-CN" sz="2200" u="sng" dirty="0" smtClean="0"/>
              <a:t>Scalability problem </a:t>
            </a:r>
            <a:r>
              <a:rPr lang="en-US" altLang="zh-CN" sz="2200" dirty="0" smtClean="0"/>
              <a:t>in large distributed systems</a:t>
            </a:r>
          </a:p>
          <a:p>
            <a:pPr marL="514350" indent="-514350">
              <a:spcBef>
                <a:spcPts val="0"/>
              </a:spcBef>
              <a:spcAft>
                <a:spcPts val="600"/>
              </a:spcAft>
              <a:buFont typeface="+mj-lt"/>
              <a:buAutoNum type="arabicPeriod"/>
            </a:pPr>
            <a:r>
              <a:rPr lang="en-US" altLang="zh-CN" sz="2400" dirty="0" smtClean="0"/>
              <a:t>Alternatively, total ordering can be achieved using a </a:t>
            </a:r>
            <a:r>
              <a:rPr lang="en-US" altLang="zh-CN" sz="2400" u="sng" dirty="0" smtClean="0"/>
              <a:t>central coordinator </a:t>
            </a:r>
            <a:r>
              <a:rPr lang="en-US" altLang="zh-CN" sz="2400" dirty="0" smtClean="0"/>
              <a:t>(a </a:t>
            </a:r>
            <a:r>
              <a:rPr lang="en-US" altLang="zh-CN" sz="2400" b="1" dirty="0" smtClean="0"/>
              <a:t>sequencer</a:t>
            </a:r>
            <a:r>
              <a:rPr lang="en-US" altLang="zh-CN" sz="2400" dirty="0" smtClean="0"/>
              <a:t>)</a:t>
            </a:r>
          </a:p>
          <a:p>
            <a:pPr lvl="1">
              <a:spcBef>
                <a:spcPts val="0"/>
              </a:spcBef>
              <a:spcAft>
                <a:spcPts val="600"/>
              </a:spcAft>
            </a:pPr>
            <a:r>
              <a:rPr lang="en-US" altLang="zh-CN" sz="2200" dirty="0" smtClean="0"/>
              <a:t>strongly resembles primary-based consistency protocols.</a:t>
            </a:r>
          </a:p>
          <a:p>
            <a:pPr lvl="1">
              <a:spcBef>
                <a:spcPts val="0"/>
              </a:spcBef>
              <a:spcAft>
                <a:spcPts val="600"/>
              </a:spcAft>
            </a:pPr>
            <a:r>
              <a:rPr lang="en-US" altLang="zh-CN" sz="2200" b="1" dirty="0" smtClean="0"/>
              <a:t>Note:</a:t>
            </a:r>
            <a:r>
              <a:rPr lang="en-US" altLang="zh-CN" sz="2200" dirty="0" smtClean="0"/>
              <a:t> using a sequencer does not solve the scalability problem. </a:t>
            </a:r>
          </a:p>
          <a:p>
            <a:pPr>
              <a:spcAft>
                <a:spcPts val="600"/>
              </a:spcAft>
            </a:pP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grpSp>
        <p:nvGrpSpPr>
          <p:cNvPr id="12" name="组合 11"/>
          <p:cNvGrpSpPr/>
          <p:nvPr/>
        </p:nvGrpSpPr>
        <p:grpSpPr>
          <a:xfrm>
            <a:off x="5148064" y="2996952"/>
            <a:ext cx="3744416" cy="1728192"/>
            <a:chOff x="5148064" y="2996952"/>
            <a:chExt cx="3744416" cy="1728192"/>
          </a:xfrm>
        </p:grpSpPr>
        <p:sp>
          <p:nvSpPr>
            <p:cNvPr id="7" name="TextBox 6"/>
            <p:cNvSpPr txBox="1"/>
            <p:nvPr/>
          </p:nvSpPr>
          <p:spPr>
            <a:xfrm>
              <a:off x="6732240" y="2996952"/>
              <a:ext cx="2160240"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000" dirty="0" smtClean="0"/>
                <a:t>Often using the combination</a:t>
              </a:r>
              <a:endParaRPr lang="zh-CN" altLang="en-US" sz="2000" dirty="0"/>
            </a:p>
          </p:txBody>
        </p:sp>
        <p:cxnSp>
          <p:nvCxnSpPr>
            <p:cNvPr id="9" name="直接箭头连接符 8"/>
            <p:cNvCxnSpPr>
              <a:stCxn id="7" idx="1"/>
            </p:cNvCxnSpPr>
            <p:nvPr/>
          </p:nvCxnSpPr>
          <p:spPr>
            <a:xfrm flipH="1">
              <a:off x="5148064" y="3350895"/>
              <a:ext cx="1584176" cy="2221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a:stCxn id="7" idx="2"/>
            </p:cNvCxnSpPr>
            <p:nvPr/>
          </p:nvCxnSpPr>
          <p:spPr>
            <a:xfrm flipH="1">
              <a:off x="5580112" y="3704838"/>
              <a:ext cx="2232248" cy="1020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3" name="灯片编号占位符 12"/>
          <p:cNvSpPr>
            <a:spLocks noGrp="1"/>
          </p:cNvSpPr>
          <p:nvPr>
            <p:ph type="sldNum" sz="quarter" idx="12"/>
          </p:nvPr>
        </p:nvSpPr>
        <p:spPr/>
        <p:txBody>
          <a:bodyPr/>
          <a:lstStyle/>
          <a:p>
            <a:fld id="{0C913308-F349-4B6D-A68A-DD1791B4A57B}" type="slidenum">
              <a:rPr lang="zh-CN" altLang="en-US" smtClean="0"/>
              <a:pPr/>
              <a:t>106</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780696"/>
          </a:xfrm>
        </p:spPr>
        <p:txBody>
          <a:bodyPr>
            <a:normAutofit/>
          </a:bodyPr>
          <a:lstStyle/>
          <a:p>
            <a:r>
              <a:rPr lang="en-GB" altLang="zh-CN" sz="4000" dirty="0" smtClean="0"/>
              <a:t>Quorum-Based Protocols</a:t>
            </a:r>
            <a:endParaRPr lang="zh-CN" altLang="en-US" sz="4000" dirty="0"/>
          </a:p>
        </p:txBody>
      </p:sp>
      <p:sp>
        <p:nvSpPr>
          <p:cNvPr id="3" name="内容占位符 2"/>
          <p:cNvSpPr>
            <a:spLocks noGrp="1"/>
          </p:cNvSpPr>
          <p:nvPr>
            <p:ph idx="1"/>
          </p:nvPr>
        </p:nvSpPr>
        <p:spPr>
          <a:xfrm>
            <a:off x="179512" y="1052736"/>
            <a:ext cx="8784976" cy="2736304"/>
          </a:xfrm>
        </p:spPr>
        <p:txBody>
          <a:bodyPr>
            <a:normAutofit fontScale="92500" lnSpcReduction="10000"/>
          </a:bodyPr>
          <a:lstStyle/>
          <a:p>
            <a:r>
              <a:rPr lang="en-US" altLang="zh-CN" b="1" dirty="0" smtClean="0"/>
              <a:t>Majority voting:</a:t>
            </a:r>
            <a:r>
              <a:rPr lang="en-US" altLang="zh-CN" dirty="0" smtClean="0"/>
              <a:t> to require clients to request and </a:t>
            </a:r>
            <a:r>
              <a:rPr lang="en-US" altLang="zh-CN" u="sng" dirty="0" smtClean="0"/>
              <a:t>acquire the permission </a:t>
            </a:r>
            <a:r>
              <a:rPr lang="en-US" altLang="zh-CN" dirty="0" smtClean="0"/>
              <a:t>of multiple servers before either reading or writing a replicated data item.</a:t>
            </a:r>
          </a:p>
          <a:p>
            <a:r>
              <a:rPr lang="en-US" altLang="zh-CN" dirty="0" smtClean="0"/>
              <a:t>Distinguish </a:t>
            </a:r>
            <a:r>
              <a:rPr lang="en-US" altLang="zh-CN" u="sng" dirty="0" smtClean="0"/>
              <a:t>read quorum (</a:t>
            </a:r>
            <a:r>
              <a:rPr lang="en-GB" altLang="zh-CN" i="1" dirty="0" smtClean="0">
                <a:solidFill>
                  <a:srgbClr val="0000FF"/>
                </a:solidFill>
              </a:rPr>
              <a:t>N</a:t>
            </a:r>
            <a:r>
              <a:rPr lang="en-GB" altLang="zh-CN" i="1" baseline="-25000" dirty="0" smtClean="0">
                <a:solidFill>
                  <a:srgbClr val="0000FF"/>
                </a:solidFill>
              </a:rPr>
              <a:t>R</a:t>
            </a:r>
            <a:r>
              <a:rPr lang="en-US" altLang="zh-CN" u="sng" dirty="0" smtClean="0"/>
              <a:t>)</a:t>
            </a:r>
            <a:r>
              <a:rPr lang="en-US" altLang="zh-CN" dirty="0" smtClean="0"/>
              <a:t> and </a:t>
            </a:r>
            <a:r>
              <a:rPr lang="en-US" altLang="zh-CN" u="sng" dirty="0" smtClean="0"/>
              <a:t>write quorum (</a:t>
            </a:r>
            <a:r>
              <a:rPr lang="en-GB" altLang="zh-CN" i="1" dirty="0" smtClean="0">
                <a:solidFill>
                  <a:srgbClr val="0000FF"/>
                </a:solidFill>
              </a:rPr>
              <a:t>N</a:t>
            </a:r>
            <a:r>
              <a:rPr lang="en-GB" altLang="zh-CN" i="1" baseline="-25000" dirty="0" smtClean="0">
                <a:solidFill>
                  <a:srgbClr val="0000FF"/>
                </a:solidFill>
              </a:rPr>
              <a:t>W </a:t>
            </a:r>
            <a:r>
              <a:rPr lang="en-US" altLang="zh-CN" u="sng" dirty="0" smtClean="0"/>
              <a:t>)</a:t>
            </a:r>
            <a:r>
              <a:rPr lang="en-US" altLang="zh-CN" dirty="0" smtClean="0"/>
              <a:t>:</a:t>
            </a:r>
          </a:p>
          <a:p>
            <a:r>
              <a:rPr lang="en-GB" altLang="zh-CN" b="1" dirty="0" smtClean="0"/>
              <a:t>Two Constraints: </a:t>
            </a:r>
          </a:p>
          <a:p>
            <a:pPr marL="880110" lvl="1" indent="-514350">
              <a:buFont typeface="+mj-lt"/>
              <a:buAutoNum type="arabicPeriod"/>
            </a:pPr>
            <a:r>
              <a:rPr lang="en-GB" altLang="zh-CN" i="1" dirty="0" smtClean="0">
                <a:solidFill>
                  <a:srgbClr val="0000FF"/>
                </a:solidFill>
              </a:rPr>
              <a:t>N</a:t>
            </a:r>
            <a:r>
              <a:rPr lang="en-GB" altLang="zh-CN" i="1" baseline="-25000" dirty="0" smtClean="0">
                <a:solidFill>
                  <a:srgbClr val="0000FF"/>
                </a:solidFill>
              </a:rPr>
              <a:t>R</a:t>
            </a:r>
            <a:r>
              <a:rPr lang="en-GB" altLang="zh-CN" i="1" dirty="0" smtClean="0">
                <a:solidFill>
                  <a:srgbClr val="0000FF"/>
                </a:solidFill>
              </a:rPr>
              <a:t> + N</a:t>
            </a:r>
            <a:r>
              <a:rPr lang="en-GB" altLang="zh-CN" i="1" baseline="-25000" dirty="0" smtClean="0">
                <a:solidFill>
                  <a:srgbClr val="0000FF"/>
                </a:solidFill>
              </a:rPr>
              <a:t>W </a:t>
            </a:r>
            <a:r>
              <a:rPr lang="en-GB" altLang="zh-CN" i="1" dirty="0" smtClean="0">
                <a:solidFill>
                  <a:srgbClr val="0000FF"/>
                </a:solidFill>
              </a:rPr>
              <a:t>&gt; N  	</a:t>
            </a:r>
            <a:r>
              <a:rPr lang="en-GB" altLang="zh-CN" smtClean="0"/>
              <a:t>(prevents </a:t>
            </a:r>
            <a:r>
              <a:rPr lang="en-GB" altLang="zh-CN" dirty="0" smtClean="0"/>
              <a:t>read-write conflicts)</a:t>
            </a:r>
          </a:p>
          <a:p>
            <a:pPr marL="880110" lvl="1" indent="-514350">
              <a:buFont typeface="+mj-lt"/>
              <a:buAutoNum type="arabicPeriod"/>
            </a:pPr>
            <a:r>
              <a:rPr lang="en-GB" altLang="zh-CN" i="1" dirty="0" smtClean="0">
                <a:solidFill>
                  <a:srgbClr val="0000FF"/>
                </a:solidFill>
              </a:rPr>
              <a:t>N</a:t>
            </a:r>
            <a:r>
              <a:rPr lang="en-GB" altLang="zh-CN" i="1" baseline="-25000" dirty="0" smtClean="0">
                <a:solidFill>
                  <a:srgbClr val="0000FF"/>
                </a:solidFill>
              </a:rPr>
              <a:t>W </a:t>
            </a:r>
            <a:r>
              <a:rPr lang="en-GB" altLang="zh-CN" i="1" dirty="0" smtClean="0">
                <a:solidFill>
                  <a:srgbClr val="0000FF"/>
                </a:solidFill>
              </a:rPr>
              <a:t>&gt; N/2	</a:t>
            </a:r>
            <a:r>
              <a:rPr lang="en-GB" altLang="zh-CN" dirty="0" smtClean="0"/>
              <a:t>(prevents write-write conflicts)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7" name="Picture 4" descr="07-22"/>
          <p:cNvPicPr>
            <a:picLocks noChangeAspect="1" noChangeArrowheads="1"/>
          </p:cNvPicPr>
          <p:nvPr/>
        </p:nvPicPr>
        <p:blipFill>
          <a:blip r:embed="rId2" cstate="print"/>
          <a:srcRect/>
          <a:stretch>
            <a:fillRect/>
          </a:stretch>
        </p:blipFill>
        <p:spPr bwMode="auto">
          <a:xfrm>
            <a:off x="395536" y="3803674"/>
            <a:ext cx="6872288" cy="2433638"/>
          </a:xfrm>
          <a:prstGeom prst="rect">
            <a:avLst/>
          </a:prstGeom>
          <a:noFill/>
        </p:spPr>
      </p:pic>
      <p:pic>
        <p:nvPicPr>
          <p:cNvPr id="2052" name="Picture 4"/>
          <p:cNvPicPr>
            <a:picLocks noChangeAspect="1" noChangeArrowheads="1"/>
          </p:cNvPicPr>
          <p:nvPr/>
        </p:nvPicPr>
        <p:blipFill>
          <a:blip r:embed="rId3" cstate="print"/>
          <a:srcRect l="4049" t="12598" r="48594" b="16798"/>
          <a:stretch>
            <a:fillRect/>
          </a:stretch>
        </p:blipFill>
        <p:spPr bwMode="auto">
          <a:xfrm>
            <a:off x="1259632" y="5877272"/>
            <a:ext cx="757807" cy="726304"/>
          </a:xfrm>
          <a:prstGeom prst="rect">
            <a:avLst/>
          </a:prstGeom>
          <a:noFill/>
          <a:ln w="9525">
            <a:noFill/>
            <a:miter lim="800000"/>
            <a:headEnd/>
            <a:tailEnd/>
          </a:ln>
        </p:spPr>
      </p:pic>
      <p:pic>
        <p:nvPicPr>
          <p:cNvPr id="11" name="Picture 4"/>
          <p:cNvPicPr>
            <a:picLocks noChangeAspect="1" noChangeArrowheads="1"/>
          </p:cNvPicPr>
          <p:nvPr/>
        </p:nvPicPr>
        <p:blipFill>
          <a:blip r:embed="rId3" cstate="print"/>
          <a:srcRect l="55343" t="33596" r="8099" b="14698"/>
          <a:stretch>
            <a:fillRect/>
          </a:stretch>
        </p:blipFill>
        <p:spPr bwMode="auto">
          <a:xfrm>
            <a:off x="3923928" y="5877272"/>
            <a:ext cx="585001" cy="531899"/>
          </a:xfrm>
          <a:prstGeom prst="rect">
            <a:avLst/>
          </a:prstGeom>
          <a:noFill/>
          <a:ln w="9525">
            <a:noFill/>
            <a:miter lim="800000"/>
            <a:headEnd/>
            <a:tailEnd/>
          </a:ln>
        </p:spPr>
      </p:pic>
      <p:pic>
        <p:nvPicPr>
          <p:cNvPr id="12" name="Picture 4"/>
          <p:cNvPicPr>
            <a:picLocks noChangeAspect="1" noChangeArrowheads="1"/>
          </p:cNvPicPr>
          <p:nvPr/>
        </p:nvPicPr>
        <p:blipFill>
          <a:blip r:embed="rId3" cstate="print"/>
          <a:srcRect l="4049" t="12598" r="48594" b="16798"/>
          <a:stretch>
            <a:fillRect/>
          </a:stretch>
        </p:blipFill>
        <p:spPr bwMode="auto">
          <a:xfrm>
            <a:off x="6516216" y="5877272"/>
            <a:ext cx="757807" cy="726304"/>
          </a:xfrm>
          <a:prstGeom prst="rect">
            <a:avLst/>
          </a:prstGeom>
          <a:noFill/>
          <a:ln w="9525">
            <a:noFill/>
            <a:miter lim="800000"/>
            <a:headEnd/>
            <a:tailEnd/>
          </a:ln>
        </p:spPr>
      </p:pic>
      <p:sp>
        <p:nvSpPr>
          <p:cNvPr id="13" name="TextBox 12"/>
          <p:cNvSpPr txBox="1"/>
          <p:nvPr/>
        </p:nvSpPr>
        <p:spPr>
          <a:xfrm>
            <a:off x="7452320" y="4437112"/>
            <a:ext cx="1224136"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GB" altLang="zh-CN" dirty="0" smtClean="0"/>
              <a:t>ROWA:</a:t>
            </a:r>
          </a:p>
          <a:p>
            <a:r>
              <a:rPr lang="en-GB" altLang="zh-CN" dirty="0" smtClean="0"/>
              <a:t>Read One, Write all</a:t>
            </a:r>
            <a:endParaRPr lang="zh-CN" altLang="en-US" dirty="0"/>
          </a:p>
        </p:txBody>
      </p:sp>
      <p:sp>
        <p:nvSpPr>
          <p:cNvPr id="14" name="灯片编号占位符 13"/>
          <p:cNvSpPr>
            <a:spLocks noGrp="1"/>
          </p:cNvSpPr>
          <p:nvPr>
            <p:ph type="sldNum" sz="quarter" idx="12"/>
          </p:nvPr>
        </p:nvSpPr>
        <p:spPr/>
        <p:txBody>
          <a:bodyPr/>
          <a:lstStyle/>
          <a:p>
            <a:fld id="{0C913308-F349-4B6D-A68A-DD1791B4A57B}" type="slidenum">
              <a:rPr lang="zh-CN" altLang="en-US" smtClean="0"/>
              <a:pPr/>
              <a:t>107</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GB" altLang="zh-CN" sz="4900" dirty="0" smtClean="0"/>
              <a:t>Quorum-Based Protocols</a:t>
            </a:r>
            <a:r>
              <a:rPr lang="en-GB" altLang="zh-CN" sz="5400" dirty="0" smtClean="0"/>
              <a:t/>
            </a:r>
            <a:br>
              <a:rPr lang="en-GB" altLang="zh-CN" sz="5400" dirty="0" smtClean="0"/>
            </a:br>
            <a:r>
              <a:rPr lang="en-GB" altLang="zh-CN" sz="4000" dirty="0" smtClean="0"/>
              <a:t>Example</a:t>
            </a:r>
            <a:endParaRPr lang="zh-CN" altLang="en-US" sz="4000" dirty="0"/>
          </a:p>
        </p:txBody>
      </p:sp>
      <p:sp>
        <p:nvSpPr>
          <p:cNvPr id="3" name="内容占位符 2"/>
          <p:cNvSpPr>
            <a:spLocks noGrp="1"/>
          </p:cNvSpPr>
          <p:nvPr>
            <p:ph idx="1"/>
          </p:nvPr>
        </p:nvSpPr>
        <p:spPr/>
        <p:txBody>
          <a:bodyPr/>
          <a:lstStyle/>
          <a:p>
            <a:r>
              <a:rPr lang="en-US" altLang="zh-CN" dirty="0" smtClean="0"/>
              <a:t>If there are five servers and a client determines that three of them have version 8, it is impossible that the other two have version 9. </a:t>
            </a:r>
          </a:p>
          <a:p>
            <a:r>
              <a:rPr lang="en-US" altLang="zh-CN" dirty="0" smtClean="0"/>
              <a:t>After all, any successful update from version 8 to version 9 requires getting three servers to agree to it, not just two.</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5364087" y="4149079"/>
            <a:ext cx="3405188" cy="2265998"/>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115616" y="4653136"/>
            <a:ext cx="3209925" cy="1419225"/>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108</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636680"/>
          </a:xfrm>
        </p:spPr>
        <p:txBody>
          <a:bodyPr>
            <a:normAutofit fontScale="90000"/>
          </a:bodyPr>
          <a:lstStyle/>
          <a:p>
            <a:r>
              <a:rPr lang="en-US" altLang="zh-CN" dirty="0" smtClean="0"/>
              <a:t>Summary</a:t>
            </a:r>
            <a:endParaRPr lang="zh-CN" altLang="en-US" dirty="0"/>
          </a:p>
        </p:txBody>
      </p:sp>
      <p:sp>
        <p:nvSpPr>
          <p:cNvPr id="3" name="内容占位符 2"/>
          <p:cNvSpPr>
            <a:spLocks noGrp="1"/>
          </p:cNvSpPr>
          <p:nvPr>
            <p:ph idx="1"/>
          </p:nvPr>
        </p:nvSpPr>
        <p:spPr>
          <a:xfrm>
            <a:off x="457200" y="1052736"/>
            <a:ext cx="8229600" cy="5472608"/>
          </a:xfrm>
        </p:spPr>
        <p:txBody>
          <a:bodyPr>
            <a:normAutofit fontScale="92500" lnSpcReduction="20000"/>
          </a:bodyPr>
          <a:lstStyle/>
          <a:p>
            <a:pPr>
              <a:spcBef>
                <a:spcPts val="1200"/>
              </a:spcBef>
            </a:pPr>
            <a:r>
              <a:rPr lang="en-US" altLang="zh-CN" dirty="0" smtClean="0"/>
              <a:t>There are primarily two reasons for replicating data: </a:t>
            </a:r>
            <a:r>
              <a:rPr lang="en-US" altLang="zh-CN" u="sng" dirty="0" smtClean="0"/>
              <a:t>improving the reliability </a:t>
            </a:r>
            <a:r>
              <a:rPr lang="en-US" altLang="zh-CN" dirty="0" smtClean="0"/>
              <a:t>of a distributed system and </a:t>
            </a:r>
            <a:r>
              <a:rPr lang="en-US" altLang="zh-CN" u="sng" dirty="0" smtClean="0"/>
              <a:t>improving performance</a:t>
            </a:r>
            <a:r>
              <a:rPr lang="en-US" altLang="zh-CN" dirty="0" smtClean="0"/>
              <a:t>.</a:t>
            </a:r>
          </a:p>
          <a:p>
            <a:pPr>
              <a:spcBef>
                <a:spcPts val="1200"/>
              </a:spcBef>
            </a:pPr>
            <a:r>
              <a:rPr lang="en-US" altLang="zh-CN" dirty="0" smtClean="0"/>
              <a:t>Replication introduces a consistency problem</a:t>
            </a:r>
          </a:p>
          <a:p>
            <a:pPr lvl="1">
              <a:spcBef>
                <a:spcPts val="1200"/>
              </a:spcBef>
            </a:pPr>
            <a:r>
              <a:rPr lang="en-US" altLang="zh-CN" dirty="0" smtClean="0"/>
              <a:t>Solution: relax consistency somewhat. </a:t>
            </a:r>
          </a:p>
          <a:p>
            <a:pPr>
              <a:spcBef>
                <a:spcPts val="1200"/>
              </a:spcBef>
            </a:pPr>
            <a:r>
              <a:rPr lang="en-US" altLang="zh-CN" dirty="0" smtClean="0"/>
              <a:t>Different consistency models exist. </a:t>
            </a:r>
          </a:p>
          <a:p>
            <a:pPr lvl="1">
              <a:spcBef>
                <a:spcPts val="1200"/>
              </a:spcBef>
            </a:pPr>
            <a:r>
              <a:rPr lang="en-US" altLang="zh-CN" dirty="0" smtClean="0"/>
              <a:t>For continuous consistency, the goal is set to bounds to numerical deviation between replicas, staleness deviation, and deviations in the ordering of operations.</a:t>
            </a:r>
          </a:p>
          <a:p>
            <a:pPr>
              <a:spcBef>
                <a:spcPts val="1200"/>
              </a:spcBef>
            </a:pPr>
            <a:r>
              <a:rPr lang="en-US" altLang="zh-CN" dirty="0" smtClean="0"/>
              <a:t>As opposed to these data-centric models, researchers in the field of distributed databases for </a:t>
            </a:r>
            <a:r>
              <a:rPr lang="en-US" altLang="zh-CN" dirty="0" smtClean="0">
                <a:solidFill>
                  <a:srgbClr val="0070C0"/>
                </a:solidFill>
              </a:rPr>
              <a:t>mobile users </a:t>
            </a:r>
            <a:r>
              <a:rPr lang="en-US" altLang="zh-CN" dirty="0" smtClean="0"/>
              <a:t>have defined a number of </a:t>
            </a:r>
            <a:r>
              <a:rPr lang="en-US" altLang="zh-CN" dirty="0" smtClean="0">
                <a:solidFill>
                  <a:srgbClr val="0070C0"/>
                </a:solidFill>
              </a:rPr>
              <a:t>client-centric</a:t>
            </a:r>
            <a:r>
              <a:rPr lang="en-US" altLang="zh-CN" dirty="0" smtClean="0"/>
              <a:t> consistency models.</a:t>
            </a:r>
          </a:p>
          <a:p>
            <a:pPr>
              <a:spcBef>
                <a:spcPts val="1200"/>
              </a:spcBef>
            </a:pPr>
            <a:r>
              <a:rPr lang="en-US" altLang="zh-CN" dirty="0" smtClean="0"/>
              <a:t>Consistency protocols describe specific implementations of consistency models.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109</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GB" altLang="zh-CN" dirty="0" smtClean="0"/>
              <a:t>Introduction</a:t>
            </a:r>
          </a:p>
          <a:p>
            <a:r>
              <a:rPr lang="en-GB" altLang="zh-CN" dirty="0" smtClean="0"/>
              <a:t>Data-Centric Consistency Models</a:t>
            </a:r>
          </a:p>
          <a:p>
            <a:r>
              <a:rPr lang="en-GB" altLang="zh-CN" dirty="0" smtClean="0"/>
              <a:t>Client-Centric Consistency Models</a:t>
            </a:r>
          </a:p>
          <a:p>
            <a:r>
              <a:rPr lang="en-GB" altLang="zh-CN" dirty="0" smtClean="0"/>
              <a:t>Replica Management</a:t>
            </a:r>
          </a:p>
          <a:p>
            <a:r>
              <a:rPr lang="en-GB" altLang="zh-CN" dirty="0" smtClean="0"/>
              <a:t>Consistency Protocols</a:t>
            </a:r>
            <a:endParaRPr lang="en-US" altLang="zh-CN" dirty="0" smtClean="0"/>
          </a:p>
          <a:p>
            <a:r>
              <a:rPr lang="en-US" altLang="zh-CN" dirty="0" smtClean="0"/>
              <a:t>Summary</a:t>
            </a:r>
          </a:p>
          <a:p>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6084168" y="4077072"/>
            <a:ext cx="2471738" cy="2143125"/>
          </a:xfrm>
          <a:prstGeom prst="rect">
            <a:avLst/>
          </a:prstGeom>
          <a:noFill/>
          <a:ln w="9525">
            <a:noFill/>
            <a:miter lim="800000"/>
            <a:headEnd/>
            <a:tailEnd/>
          </a:ln>
        </p:spPr>
      </p:pic>
      <p:sp>
        <p:nvSpPr>
          <p:cNvPr id="2" name="标题 1"/>
          <p:cNvSpPr>
            <a:spLocks noGrp="1"/>
          </p:cNvSpPr>
          <p:nvPr>
            <p:ph type="title"/>
          </p:nvPr>
        </p:nvSpPr>
        <p:spPr>
          <a:xfrm>
            <a:off x="457200" y="332656"/>
            <a:ext cx="8363272" cy="1143000"/>
          </a:xfrm>
        </p:spPr>
        <p:txBody>
          <a:bodyPr>
            <a:noAutofit/>
          </a:bodyPr>
          <a:lstStyle/>
          <a:p>
            <a:r>
              <a:rPr lang="en-US" altLang="zh-CN" sz="4000" dirty="0" smtClean="0"/>
              <a:t>Unit 7 – Consistency &amp; Replication: Outline</a:t>
            </a:r>
            <a:endParaRPr lang="zh-CN" altLang="en-US" sz="4000"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9" name="日期占位符 8"/>
          <p:cNvSpPr>
            <a:spLocks noGrp="1"/>
          </p:cNvSpPr>
          <p:nvPr>
            <p:ph type="dt" sz="half" idx="10"/>
          </p:nvPr>
        </p:nvSpPr>
        <p:spPr/>
        <p:txBody>
          <a:bodyPr/>
          <a:lstStyle/>
          <a:p>
            <a:r>
              <a:rPr lang="en-US" altLang="zh-CN" smtClean="0"/>
              <a:t>Ling Zhou</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11</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1" end="1"/>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564672"/>
          </a:xfrm>
        </p:spPr>
        <p:txBody>
          <a:bodyPr>
            <a:normAutofit fontScale="90000"/>
          </a:bodyPr>
          <a:lstStyle/>
          <a:p>
            <a:r>
              <a:rPr lang="en-US" altLang="zh-CN" dirty="0" smtClean="0"/>
              <a:t>Seminar Topics</a:t>
            </a:r>
            <a:endParaRPr lang="zh-CN" altLang="en-US" dirty="0"/>
          </a:p>
        </p:txBody>
      </p:sp>
      <p:sp>
        <p:nvSpPr>
          <p:cNvPr id="3" name="内容占位符 2"/>
          <p:cNvSpPr>
            <a:spLocks noGrp="1"/>
          </p:cNvSpPr>
          <p:nvPr>
            <p:ph idx="1"/>
          </p:nvPr>
        </p:nvSpPr>
        <p:spPr>
          <a:xfrm>
            <a:off x="395536" y="1412776"/>
            <a:ext cx="8363272" cy="5040560"/>
          </a:xfrm>
        </p:spPr>
        <p:txBody>
          <a:bodyPr>
            <a:normAutofit lnSpcReduction="10000"/>
          </a:bodyPr>
          <a:lstStyle/>
          <a:p>
            <a:pPr marL="514350" indent="-514350">
              <a:buFont typeface="+mj-lt"/>
              <a:buAutoNum type="arabicPeriod"/>
            </a:pPr>
            <a:r>
              <a:rPr lang="en-US" altLang="zh-CN" dirty="0" smtClean="0"/>
              <a:t>Web hosting services</a:t>
            </a:r>
          </a:p>
          <a:p>
            <a:pPr marL="514350" indent="-514350">
              <a:buFont typeface="+mj-lt"/>
              <a:buAutoNum type="arabicPeriod"/>
            </a:pPr>
            <a:r>
              <a:rPr lang="en-US" altLang="zh-CN" dirty="0" smtClean="0"/>
              <a:t>Adaptive Leases</a:t>
            </a:r>
          </a:p>
          <a:p>
            <a:pPr marL="514350" indent="-514350">
              <a:buFont typeface="+mj-lt"/>
              <a:buAutoNum type="arabicPeriod"/>
            </a:pPr>
            <a:r>
              <a:rPr lang="en-US" altLang="zh-CN" dirty="0" smtClean="0"/>
              <a:t>Byzantine fault tolerance</a:t>
            </a:r>
          </a:p>
          <a:p>
            <a:pPr marL="514350" indent="-514350">
              <a:buFont typeface="+mj-lt"/>
              <a:buAutoNum type="arabicPeriod"/>
            </a:pPr>
            <a:r>
              <a:rPr lang="en-US" altLang="zh-CN" dirty="0" smtClean="0"/>
              <a:t>Compare different algorithms for mutual exclusion</a:t>
            </a:r>
          </a:p>
          <a:p>
            <a:pPr marL="514350" indent="-514350">
              <a:buFont typeface="+mj-lt"/>
              <a:buAutoNum type="arabicPeriod"/>
            </a:pPr>
            <a:r>
              <a:rPr lang="en-US" altLang="zh-CN" dirty="0" smtClean="0"/>
              <a:t>Gossip-based coordination (Refer to the textbook)</a:t>
            </a:r>
          </a:p>
          <a:p>
            <a:pPr marL="514350" indent="-514350">
              <a:buFont typeface="+mj-lt"/>
              <a:buAutoNum type="arabicPeriod"/>
            </a:pPr>
            <a:r>
              <a:rPr lang="en-US" altLang="zh-CN" dirty="0" smtClean="0"/>
              <a:t>Distributed event matching (Refer to the textbook)</a:t>
            </a:r>
          </a:p>
          <a:p>
            <a:pPr marL="514350" indent="-514350">
              <a:buFont typeface="+mj-lt"/>
              <a:buAutoNum type="arabicPeriod"/>
            </a:pPr>
            <a:r>
              <a:rPr lang="en-US" altLang="zh-CN" dirty="0" smtClean="0"/>
              <a:t>Elections in wireless environment (Refer to the textbook)</a:t>
            </a:r>
          </a:p>
          <a:p>
            <a:pPr marL="514350" indent="-514350">
              <a:buFont typeface="+mj-lt"/>
              <a:buAutoNum type="arabicPeriod"/>
            </a:pPr>
            <a:r>
              <a:rPr lang="en-US" altLang="zh-CN" dirty="0" smtClean="0"/>
              <a:t>Elections in large-scale systems (Refer to the textbook)</a:t>
            </a:r>
          </a:p>
          <a:p>
            <a:pPr marL="850392" lvl="1" indent="-457200">
              <a:buNone/>
            </a:pPr>
            <a:endParaRPr lang="en-US" altLang="zh-CN" dirty="0" smtClean="0">
              <a:solidFill>
                <a:srgbClr val="0070C0"/>
              </a:solidFill>
            </a:endParaRPr>
          </a:p>
          <a:p>
            <a:pPr marL="850392" lvl="1" indent="-457200">
              <a:buNone/>
            </a:pPr>
            <a:r>
              <a:rPr lang="en-US" altLang="zh-CN" dirty="0" smtClean="0">
                <a:solidFill>
                  <a:srgbClr val="0070C0"/>
                </a:solidFill>
              </a:rPr>
              <a:t>	</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110</a:t>
            </a:fld>
            <a:r>
              <a:rPr lang="en-US" altLang="zh-CN" smtClean="0"/>
              <a:t>/111</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80696"/>
          </a:xfrm>
        </p:spPr>
        <p:txBody>
          <a:bodyPr>
            <a:normAutofit fontScale="90000"/>
          </a:bodyPr>
          <a:lstStyle/>
          <a:p>
            <a:r>
              <a:rPr lang="en-US" altLang="zh-CN" dirty="0" smtClean="0"/>
              <a:t>Data-Centric Consistency Models (1)</a:t>
            </a:r>
            <a:endParaRPr lang="zh-CN" altLang="en-US" dirty="0"/>
          </a:p>
        </p:txBody>
      </p:sp>
      <p:sp>
        <p:nvSpPr>
          <p:cNvPr id="3" name="内容占位符 2"/>
          <p:cNvSpPr>
            <a:spLocks noGrp="1"/>
          </p:cNvSpPr>
          <p:nvPr>
            <p:ph idx="1"/>
          </p:nvPr>
        </p:nvSpPr>
        <p:spPr>
          <a:xfrm>
            <a:off x="251520" y="1628800"/>
            <a:ext cx="8435280" cy="1584176"/>
          </a:xfrm>
        </p:spPr>
        <p:txBody>
          <a:bodyPr>
            <a:noAutofit/>
          </a:bodyPr>
          <a:lstStyle/>
          <a:p>
            <a:r>
              <a:rPr lang="en-US" altLang="zh-CN" sz="2400" dirty="0" smtClean="0"/>
              <a:t>Traditionally, consistency has been discussed in the context of </a:t>
            </a:r>
            <a:r>
              <a:rPr lang="en-US" altLang="zh-CN" sz="2400" u="sng" dirty="0" smtClean="0"/>
              <a:t>read and write operations </a:t>
            </a:r>
            <a:r>
              <a:rPr lang="en-US" altLang="zh-CN" sz="2400" dirty="0" smtClean="0"/>
              <a:t>on shared data (i.e., </a:t>
            </a:r>
            <a:r>
              <a:rPr lang="en-US" altLang="zh-CN" sz="2400" b="1" dirty="0" smtClean="0"/>
              <a:t>data store</a:t>
            </a:r>
            <a:r>
              <a:rPr lang="en-US" altLang="zh-CN" sz="2400" dirty="0" smtClean="0"/>
              <a:t>), available by means of (distributed) </a:t>
            </a:r>
            <a:r>
              <a:rPr lang="en-US" altLang="zh-CN" sz="2400" u="sng" dirty="0" smtClean="0"/>
              <a:t>shared memory</a:t>
            </a:r>
            <a:r>
              <a:rPr lang="en-US" altLang="zh-CN" sz="2400" dirty="0" smtClean="0"/>
              <a:t>, a (distributed) </a:t>
            </a:r>
            <a:r>
              <a:rPr lang="en-US" altLang="zh-CN" sz="2400" u="sng" dirty="0" smtClean="0"/>
              <a:t>shared database</a:t>
            </a:r>
            <a:r>
              <a:rPr lang="en-US" altLang="zh-CN" sz="2400" dirty="0" smtClean="0"/>
              <a:t>, or a </a:t>
            </a:r>
            <a:r>
              <a:rPr lang="en-US" altLang="zh-CN" sz="2400" u="sng" dirty="0" smtClean="0"/>
              <a:t>(distributed) file system</a:t>
            </a:r>
            <a:r>
              <a:rPr lang="en-US" altLang="zh-CN" sz="2400" dirty="0" smtClean="0"/>
              <a:t>.</a:t>
            </a:r>
            <a:endParaRPr lang="zh-CN" altLang="en-US" sz="24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10" name="TextBox 9"/>
          <p:cNvSpPr txBox="1"/>
          <p:nvPr/>
        </p:nvSpPr>
        <p:spPr>
          <a:xfrm>
            <a:off x="4644008" y="3356992"/>
            <a:ext cx="4320480" cy="295465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spcBef>
                <a:spcPts val="1200"/>
              </a:spcBef>
            </a:pPr>
            <a:r>
              <a:rPr lang="en-US" altLang="zh-CN" sz="2200" b="1" dirty="0" smtClean="0"/>
              <a:t>The general organization of a logical data store</a:t>
            </a:r>
            <a:r>
              <a:rPr lang="en-US" altLang="zh-CN" sz="2200" dirty="0" smtClean="0"/>
              <a:t>, physically distributed and replicated across multiple processes. </a:t>
            </a:r>
          </a:p>
          <a:p>
            <a:pPr>
              <a:spcBef>
                <a:spcPts val="1200"/>
              </a:spcBef>
            </a:pPr>
            <a:r>
              <a:rPr lang="en-US" altLang="zh-CN" sz="2200" dirty="0" smtClean="0"/>
              <a:t>Each process that can access data from the store is </a:t>
            </a:r>
            <a:r>
              <a:rPr lang="en-US" altLang="zh-CN" sz="2200" b="1" dirty="0" smtClean="0"/>
              <a:t>assumed to have a local</a:t>
            </a:r>
            <a:r>
              <a:rPr lang="en-US" altLang="zh-CN" sz="2200" dirty="0" smtClean="0"/>
              <a:t> (or nearby) </a:t>
            </a:r>
            <a:r>
              <a:rPr lang="en-US" altLang="zh-CN" sz="2200" b="1" dirty="0" smtClean="0"/>
              <a:t>copy </a:t>
            </a:r>
            <a:r>
              <a:rPr lang="en-US" altLang="zh-CN" sz="2200" dirty="0" smtClean="0"/>
              <a:t>available of the entire store.</a:t>
            </a:r>
            <a:endParaRPr lang="zh-CN" altLang="en-US" sz="2200" dirty="0"/>
          </a:p>
        </p:txBody>
      </p:sp>
      <p:pic>
        <p:nvPicPr>
          <p:cNvPr id="1026" name="Picture 2" descr="07-01"/>
          <p:cNvPicPr>
            <a:picLocks noChangeAspect="1" noChangeArrowheads="1"/>
          </p:cNvPicPr>
          <p:nvPr/>
        </p:nvPicPr>
        <p:blipFill>
          <a:blip r:embed="rId2" cstate="print"/>
          <a:srcRect/>
          <a:stretch>
            <a:fillRect/>
          </a:stretch>
        </p:blipFill>
        <p:spPr bwMode="auto">
          <a:xfrm>
            <a:off x="323528" y="3619516"/>
            <a:ext cx="4186238" cy="2095500"/>
          </a:xfrm>
          <a:prstGeom prst="rect">
            <a:avLst/>
          </a:prstGeom>
          <a:noFill/>
        </p:spPr>
      </p:pic>
      <p:sp>
        <p:nvSpPr>
          <p:cNvPr id="9" name="灯片编号占位符 8"/>
          <p:cNvSpPr>
            <a:spLocks noGrp="1"/>
          </p:cNvSpPr>
          <p:nvPr>
            <p:ph type="sldNum" sz="quarter" idx="12"/>
          </p:nvPr>
        </p:nvSpPr>
        <p:spPr/>
        <p:txBody>
          <a:bodyPr/>
          <a:lstStyle/>
          <a:p>
            <a:fld id="{0C913308-F349-4B6D-A68A-DD1791B4A57B}" type="slidenum">
              <a:rPr lang="zh-CN" altLang="en-US" smtClean="0"/>
              <a:pPr/>
              <a:t>12</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229600" cy="852704"/>
          </a:xfrm>
        </p:spPr>
        <p:txBody>
          <a:bodyPr>
            <a:normAutofit fontScale="90000"/>
          </a:bodyPr>
          <a:lstStyle/>
          <a:p>
            <a:r>
              <a:rPr lang="en-US" altLang="zh-CN" dirty="0" smtClean="0"/>
              <a:t>Data-Centric Consistency Models (2)</a:t>
            </a:r>
            <a:endParaRPr lang="zh-CN" altLang="en-US" dirty="0"/>
          </a:p>
        </p:txBody>
      </p:sp>
      <p:sp>
        <p:nvSpPr>
          <p:cNvPr id="3" name="内容占位符 2"/>
          <p:cNvSpPr>
            <a:spLocks noGrp="1"/>
          </p:cNvSpPr>
          <p:nvPr>
            <p:ph idx="1"/>
          </p:nvPr>
        </p:nvSpPr>
        <p:spPr>
          <a:xfrm>
            <a:off x="457200" y="1556792"/>
            <a:ext cx="8229600" cy="2160240"/>
          </a:xfrm>
        </p:spPr>
        <p:txBody>
          <a:bodyPr>
            <a:normAutofit/>
          </a:bodyPr>
          <a:lstStyle/>
          <a:p>
            <a:pPr>
              <a:spcAft>
                <a:spcPts val="600"/>
              </a:spcAft>
            </a:pPr>
            <a:r>
              <a:rPr lang="en-US" altLang="zh-CN" dirty="0" smtClean="0"/>
              <a:t>A </a:t>
            </a:r>
            <a:r>
              <a:rPr lang="en-US" altLang="zh-CN" b="1" dirty="0" smtClean="0"/>
              <a:t>Consistency Model</a:t>
            </a:r>
            <a:r>
              <a:rPr lang="en-US" altLang="zh-CN" dirty="0" smtClean="0"/>
              <a:t>: A </a:t>
            </a:r>
            <a:r>
              <a:rPr lang="en-US" altLang="zh-CN" dirty="0" smtClean="0">
                <a:solidFill>
                  <a:srgbClr val="FF0000"/>
                </a:solidFill>
              </a:rPr>
              <a:t>contract </a:t>
            </a:r>
            <a:r>
              <a:rPr lang="en-US" altLang="zh-CN" dirty="0" smtClean="0"/>
              <a:t>between a (distributed) </a:t>
            </a:r>
            <a:r>
              <a:rPr lang="en-US" altLang="zh-CN" u="sng" dirty="0" smtClean="0"/>
              <a:t>data store and processes</a:t>
            </a:r>
            <a:r>
              <a:rPr lang="en-US" altLang="zh-CN" dirty="0" smtClean="0"/>
              <a:t>, in which the data store specifies precisely what the results of read and write operations are in the presence of concurrency.</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4098" name="Picture 2"/>
          <p:cNvPicPr>
            <a:picLocks noChangeAspect="1" noChangeArrowheads="1"/>
          </p:cNvPicPr>
          <p:nvPr/>
        </p:nvPicPr>
        <p:blipFill>
          <a:blip r:embed="rId3" cstate="print"/>
          <a:srcRect/>
          <a:stretch>
            <a:fillRect/>
          </a:stretch>
        </p:blipFill>
        <p:spPr bwMode="auto">
          <a:xfrm>
            <a:off x="5463540" y="3645024"/>
            <a:ext cx="3680460" cy="2571750"/>
          </a:xfrm>
          <a:prstGeom prst="rect">
            <a:avLst/>
          </a:prstGeom>
          <a:noFill/>
          <a:ln w="9525">
            <a:noFill/>
            <a:miter lim="800000"/>
            <a:headEnd/>
            <a:tailEnd/>
          </a:ln>
        </p:spPr>
      </p:pic>
      <p:sp>
        <p:nvSpPr>
          <p:cNvPr id="8" name="矩形 7"/>
          <p:cNvSpPr/>
          <p:nvPr/>
        </p:nvSpPr>
        <p:spPr>
          <a:xfrm>
            <a:off x="251520" y="3789040"/>
            <a:ext cx="486003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1">
              <a:spcAft>
                <a:spcPts val="600"/>
              </a:spcAft>
            </a:pPr>
            <a:r>
              <a:rPr lang="en-US" altLang="zh-CN" sz="2400" dirty="0" smtClean="0"/>
              <a:t>Normally, a process that performs a </a:t>
            </a:r>
            <a:r>
              <a:rPr lang="en-US" altLang="zh-CN" sz="2400" u="sng" dirty="0" smtClean="0"/>
              <a:t>read</a:t>
            </a:r>
            <a:r>
              <a:rPr lang="en-US" altLang="zh-CN" sz="2400" dirty="0" smtClean="0"/>
              <a:t> operation on a data item, </a:t>
            </a:r>
            <a:r>
              <a:rPr lang="en-US" altLang="zh-CN" sz="2400" u="sng" dirty="0" smtClean="0"/>
              <a:t>expects</a:t>
            </a:r>
            <a:r>
              <a:rPr lang="en-US" altLang="zh-CN" sz="2400" dirty="0" smtClean="0"/>
              <a:t> the operation to return a value that shows the </a:t>
            </a:r>
            <a:r>
              <a:rPr lang="en-US" altLang="zh-CN" sz="2400" u="sng" dirty="0" smtClean="0"/>
              <a:t>results of the last write </a:t>
            </a:r>
            <a:r>
              <a:rPr lang="en-US" altLang="zh-CN" sz="2400" dirty="0" smtClean="0"/>
              <a:t>operation on that data.</a:t>
            </a:r>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13</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To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slide(fromRight)">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229600" cy="852704"/>
          </a:xfrm>
        </p:spPr>
        <p:txBody>
          <a:bodyPr>
            <a:normAutofit fontScale="90000"/>
          </a:bodyPr>
          <a:lstStyle/>
          <a:p>
            <a:r>
              <a:rPr lang="en-US" altLang="zh-CN" dirty="0" smtClean="0"/>
              <a:t>Data-Centric Consistency Models (3)</a:t>
            </a:r>
            <a:endParaRPr lang="zh-CN" altLang="en-US" dirty="0"/>
          </a:p>
        </p:txBody>
      </p:sp>
      <p:sp>
        <p:nvSpPr>
          <p:cNvPr id="3" name="内容占位符 2"/>
          <p:cNvSpPr>
            <a:spLocks noGrp="1"/>
          </p:cNvSpPr>
          <p:nvPr>
            <p:ph idx="1"/>
          </p:nvPr>
        </p:nvSpPr>
        <p:spPr>
          <a:xfrm>
            <a:off x="457200" y="1556792"/>
            <a:ext cx="8229600" cy="4767808"/>
          </a:xfrm>
        </p:spPr>
        <p:txBody>
          <a:bodyPr>
            <a:normAutofit/>
          </a:bodyPr>
          <a:lstStyle/>
          <a:p>
            <a:pPr>
              <a:spcAft>
                <a:spcPts val="600"/>
              </a:spcAft>
            </a:pPr>
            <a:r>
              <a:rPr lang="en-US" altLang="zh-CN" dirty="0" smtClean="0"/>
              <a:t>In the absence of a global clock, it is </a:t>
            </a:r>
            <a:r>
              <a:rPr lang="en-US" altLang="zh-CN" u="sng" dirty="0" smtClean="0"/>
              <a:t>difficult to define </a:t>
            </a:r>
            <a:r>
              <a:rPr lang="en-US" altLang="zh-CN" dirty="0" smtClean="0"/>
              <a:t>precisely </a:t>
            </a:r>
            <a:r>
              <a:rPr lang="en-US" altLang="zh-CN" u="sng" dirty="0" smtClean="0"/>
              <a:t>which</a:t>
            </a:r>
            <a:r>
              <a:rPr lang="en-US" altLang="zh-CN" dirty="0" smtClean="0"/>
              <a:t> write operation </a:t>
            </a:r>
            <a:r>
              <a:rPr lang="en-US" altLang="zh-CN" u="sng" dirty="0" smtClean="0"/>
              <a:t>is the last one</a:t>
            </a:r>
            <a:r>
              <a:rPr lang="en-US" altLang="zh-CN" dirty="0" smtClean="0"/>
              <a:t>.</a:t>
            </a:r>
          </a:p>
          <a:p>
            <a:pPr lvl="1">
              <a:spcAft>
                <a:spcPts val="600"/>
              </a:spcAft>
            </a:pPr>
            <a:r>
              <a:rPr lang="en-US" altLang="zh-CN" dirty="0" smtClean="0"/>
              <a:t>As an alternative, we need to </a:t>
            </a:r>
            <a:r>
              <a:rPr lang="en-US" altLang="zh-CN" u="sng" dirty="0" smtClean="0">
                <a:solidFill>
                  <a:srgbClr val="0070C0"/>
                </a:solidFill>
              </a:rPr>
              <a:t>provide other definitions</a:t>
            </a:r>
            <a:r>
              <a:rPr lang="en-US" altLang="zh-CN" dirty="0" smtClean="0"/>
              <a:t>, leading to a range of consistency models.</a:t>
            </a:r>
            <a:endParaRPr lang="en-US" altLang="zh-CN" dirty="0" smtClean="0">
              <a:solidFill>
                <a:srgbClr val="0000FF"/>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graphicFrame>
        <p:nvGraphicFramePr>
          <p:cNvPr id="7" name="表格 6"/>
          <p:cNvGraphicFramePr>
            <a:graphicFrameLocks noGrp="1"/>
          </p:cNvGraphicFramePr>
          <p:nvPr/>
        </p:nvGraphicFramePr>
        <p:xfrm>
          <a:off x="971600" y="3573016"/>
          <a:ext cx="7272808" cy="2651760"/>
        </p:xfrm>
        <a:graphic>
          <a:graphicData uri="http://schemas.openxmlformats.org/drawingml/2006/table">
            <a:tbl>
              <a:tblPr firstRow="1" bandRow="1">
                <a:tableStyleId>{5C22544A-7EE6-4342-B048-85BDC9FD1C3A}</a:tableStyleId>
              </a:tblPr>
              <a:tblGrid>
                <a:gridCol w="3168352"/>
                <a:gridCol w="4104456"/>
              </a:tblGrid>
              <a:tr h="4320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FFFF00"/>
                          </a:solidFill>
                        </a:rPr>
                        <a:t>Continuous Consistency</a:t>
                      </a:r>
                      <a:endParaRPr lang="zh-CN" altLang="en-US" sz="2400" dirty="0">
                        <a:solidFill>
                          <a:srgbClr val="FFFF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bg1"/>
                          </a:solidFill>
                        </a:rPr>
                        <a:t>Consistent Ordering of Operations</a:t>
                      </a:r>
                      <a:endParaRPr lang="zh-CN" altLang="en-US" sz="2400" dirty="0"/>
                    </a:p>
                  </a:txBody>
                  <a:tcPr/>
                </a:tc>
              </a:tr>
              <a:tr h="45375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rPr>
                        <a:t>The Notion of a </a:t>
                      </a:r>
                      <a:r>
                        <a:rPr lang="en-US" altLang="zh-CN" sz="2400" dirty="0" err="1" smtClean="0">
                          <a:solidFill>
                            <a:schemeClr val="tx1"/>
                          </a:solidFill>
                        </a:rPr>
                        <a:t>Conit</a:t>
                      </a:r>
                      <a:endParaRPr lang="zh-CN" altLang="en-US" sz="2400" dirty="0">
                        <a:solidFill>
                          <a:schemeClr val="tx1"/>
                        </a:solidFill>
                      </a:endParaRPr>
                    </a:p>
                  </a:txBody>
                  <a:tcPr/>
                </a:tc>
                <a:tc>
                  <a:txBody>
                    <a:bodyPr/>
                    <a:lstStyle/>
                    <a:p>
                      <a:pPr lvl="0" algn="l">
                        <a:spcAft>
                          <a:spcPts val="600"/>
                        </a:spcAft>
                      </a:pPr>
                      <a:r>
                        <a:rPr lang="en-US" altLang="zh-CN" sz="2400" dirty="0" smtClean="0"/>
                        <a:t>Sequential Consistency</a:t>
                      </a:r>
                      <a:endParaRPr lang="zh-CN" altLang="en-US" sz="2400" dirty="0"/>
                    </a:p>
                  </a:txBody>
                  <a:tcPr/>
                </a:tc>
              </a:tr>
              <a:tr h="370840">
                <a:tc>
                  <a:txBody>
                    <a:bodyPr/>
                    <a:lstStyle/>
                    <a:p>
                      <a:endParaRPr lang="zh-CN" altLang="en-US" sz="240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Causal Consistency</a:t>
                      </a:r>
                      <a:endParaRPr lang="zh-CN" altLang="en-US" sz="2400" dirty="0"/>
                    </a:p>
                  </a:txBody>
                  <a:tcPr/>
                </a:tc>
              </a:tr>
              <a:tr h="370840">
                <a:tc>
                  <a:txBody>
                    <a:bodyPr/>
                    <a:lstStyle/>
                    <a:p>
                      <a:endParaRPr lang="zh-CN" altLang="en-US" sz="240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Grouping Operations</a:t>
                      </a:r>
                      <a:endParaRPr lang="zh-CN" altLang="en-US" sz="2400" dirty="0"/>
                    </a:p>
                  </a:txBody>
                  <a:tcPr/>
                </a:tc>
              </a:tr>
              <a:tr h="370840">
                <a:tc>
                  <a:txBody>
                    <a:bodyPr/>
                    <a:lstStyle/>
                    <a:p>
                      <a:endParaRPr lang="zh-CN" altLang="en-US" sz="240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Consistency vs. Coherence</a:t>
                      </a:r>
                      <a:endParaRPr lang="zh-CN" altLang="en-US" sz="2400" dirty="0"/>
                    </a:p>
                  </a:txBody>
                  <a:tcPr/>
                </a:tc>
              </a:tr>
            </a:tbl>
          </a:graphicData>
        </a:graphic>
      </p:graphicFrame>
      <p:sp>
        <p:nvSpPr>
          <p:cNvPr id="8" name="灯片编号占位符 7"/>
          <p:cNvSpPr>
            <a:spLocks noGrp="1"/>
          </p:cNvSpPr>
          <p:nvPr>
            <p:ph type="sldNum" sz="quarter" idx="12"/>
          </p:nvPr>
        </p:nvSpPr>
        <p:spPr/>
        <p:txBody>
          <a:bodyPr/>
          <a:lstStyle/>
          <a:p>
            <a:fld id="{0C913308-F349-4B6D-A68A-DD1791B4A57B}" type="slidenum">
              <a:rPr lang="zh-CN" altLang="en-US" smtClean="0"/>
              <a:pPr/>
              <a:t>14</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cstate="print"/>
          <a:srcRect l="7993" t="14919" r="9135" b="7460"/>
          <a:stretch>
            <a:fillRect/>
          </a:stretch>
        </p:blipFill>
        <p:spPr bwMode="auto">
          <a:xfrm>
            <a:off x="7018307" y="4609899"/>
            <a:ext cx="2090197" cy="899058"/>
          </a:xfrm>
          <a:prstGeom prst="rect">
            <a:avLst/>
          </a:prstGeom>
          <a:noFill/>
          <a:ln w="9525">
            <a:noFill/>
            <a:miter lim="800000"/>
            <a:headEnd/>
            <a:tailEnd/>
          </a:ln>
        </p:spPr>
      </p:pic>
      <p:sp>
        <p:nvSpPr>
          <p:cNvPr id="2" name="标题 1"/>
          <p:cNvSpPr>
            <a:spLocks noGrp="1"/>
          </p:cNvSpPr>
          <p:nvPr>
            <p:ph type="title"/>
          </p:nvPr>
        </p:nvSpPr>
        <p:spPr>
          <a:xfrm>
            <a:off x="457200" y="704088"/>
            <a:ext cx="8229600" cy="636680"/>
          </a:xfrm>
        </p:spPr>
        <p:txBody>
          <a:bodyPr>
            <a:normAutofit fontScale="90000"/>
          </a:bodyPr>
          <a:lstStyle/>
          <a:p>
            <a:r>
              <a:rPr lang="en-US" altLang="zh-CN" dirty="0" smtClean="0"/>
              <a:t>Continuous Consistency</a:t>
            </a:r>
            <a:endParaRPr lang="zh-CN" altLang="en-US" dirty="0"/>
          </a:p>
        </p:txBody>
      </p:sp>
      <p:sp>
        <p:nvSpPr>
          <p:cNvPr id="3" name="内容占位符 2"/>
          <p:cNvSpPr>
            <a:spLocks noGrp="1"/>
          </p:cNvSpPr>
          <p:nvPr>
            <p:ph idx="1"/>
          </p:nvPr>
        </p:nvSpPr>
        <p:spPr>
          <a:xfrm>
            <a:off x="457200" y="1412776"/>
            <a:ext cx="7499176" cy="4911824"/>
          </a:xfrm>
        </p:spPr>
        <p:txBody>
          <a:bodyPr>
            <a:normAutofit lnSpcReduction="10000"/>
          </a:bodyPr>
          <a:lstStyle/>
          <a:p>
            <a:r>
              <a:rPr lang="en-US" altLang="zh-CN" dirty="0" smtClean="0"/>
              <a:t>Replicating data poses consistency </a:t>
            </a:r>
            <a:r>
              <a:rPr lang="en-US" altLang="zh-CN" b="1" dirty="0" smtClean="0"/>
              <a:t>problems</a:t>
            </a:r>
            <a:r>
              <a:rPr lang="en-US" altLang="zh-CN" dirty="0" smtClean="0"/>
              <a:t> that </a:t>
            </a:r>
            <a:r>
              <a:rPr lang="en-US" altLang="zh-CN" u="sng" dirty="0" smtClean="0"/>
              <a:t>cannot be solved</a:t>
            </a:r>
            <a:r>
              <a:rPr lang="en-US" altLang="zh-CN" dirty="0" smtClean="0"/>
              <a:t> efficiently </a:t>
            </a:r>
            <a:r>
              <a:rPr lang="en-US" altLang="zh-CN" u="sng" dirty="0" smtClean="0"/>
              <a:t>in a general way</a:t>
            </a:r>
            <a:r>
              <a:rPr lang="en-US" altLang="zh-CN" dirty="0" smtClean="0"/>
              <a:t>. </a:t>
            </a:r>
          </a:p>
          <a:p>
            <a:r>
              <a:rPr lang="en-US" altLang="zh-CN" b="1" dirty="0" smtClean="0"/>
              <a:t>Efficient solutions:</a:t>
            </a:r>
            <a:r>
              <a:rPr lang="en-US" altLang="zh-CN" dirty="0" smtClean="0"/>
              <a:t> may be </a:t>
            </a:r>
            <a:r>
              <a:rPr lang="en-US" altLang="zh-CN" dirty="0" smtClean="0">
                <a:solidFill>
                  <a:srgbClr val="0070C0"/>
                </a:solidFill>
              </a:rPr>
              <a:t>loosen consistency </a:t>
            </a:r>
          </a:p>
          <a:p>
            <a:pPr lvl="1"/>
            <a:r>
              <a:rPr lang="en-US" altLang="zh-CN" u="sng" dirty="0" smtClean="0"/>
              <a:t>No general rules</a:t>
            </a:r>
            <a:r>
              <a:rPr lang="en-US" altLang="zh-CN" dirty="0" smtClean="0"/>
              <a:t>, but highly </a:t>
            </a:r>
            <a:r>
              <a:rPr lang="en-US" altLang="zh-CN" u="sng" dirty="0" smtClean="0"/>
              <a:t>dependent on applications</a:t>
            </a:r>
            <a:r>
              <a:rPr lang="en-US" altLang="zh-CN" dirty="0" smtClean="0"/>
              <a:t>.</a:t>
            </a:r>
          </a:p>
          <a:p>
            <a:pPr>
              <a:buNone/>
            </a:pPr>
            <a:r>
              <a:rPr lang="en-US" altLang="zh-CN" b="1" dirty="0" smtClean="0"/>
              <a:t>Continuous consistency</a:t>
            </a:r>
            <a:r>
              <a:rPr lang="en-US" altLang="zh-CN" dirty="0" smtClean="0"/>
              <a:t> </a:t>
            </a:r>
            <a:r>
              <a:rPr lang="en-US" altLang="zh-CN" dirty="0" smtClean="0">
                <a:solidFill>
                  <a:srgbClr val="0000FF"/>
                </a:solidFill>
              </a:rPr>
              <a:t>ranges</a:t>
            </a:r>
            <a:r>
              <a:rPr lang="en-US" altLang="zh-CN" dirty="0" smtClean="0"/>
              <a:t>: a general approach by distinguishing </a:t>
            </a:r>
            <a:r>
              <a:rPr lang="en-US" altLang="zh-CN" dirty="0" smtClean="0">
                <a:solidFill>
                  <a:srgbClr val="FF0000"/>
                </a:solidFill>
              </a:rPr>
              <a:t>three</a:t>
            </a:r>
            <a:r>
              <a:rPr lang="en-US" altLang="zh-CN" dirty="0" smtClean="0"/>
              <a:t> independent </a:t>
            </a:r>
            <a:r>
              <a:rPr lang="en-US" altLang="zh-CN" dirty="0" smtClean="0">
                <a:solidFill>
                  <a:srgbClr val="FF0000"/>
                </a:solidFill>
              </a:rPr>
              <a:t>axes</a:t>
            </a:r>
            <a:r>
              <a:rPr lang="en-US" altLang="zh-CN" dirty="0" smtClean="0"/>
              <a:t> for </a:t>
            </a:r>
            <a:r>
              <a:rPr lang="en-US" altLang="zh-CN" u="sng" dirty="0" smtClean="0"/>
              <a:t>defining inconsistencies</a:t>
            </a:r>
            <a:r>
              <a:rPr lang="en-US" altLang="zh-CN" dirty="0" smtClean="0"/>
              <a:t>: </a:t>
            </a:r>
          </a:p>
          <a:p>
            <a:pPr marL="514350" indent="-514350">
              <a:buFont typeface="+mj-lt"/>
              <a:buAutoNum type="arabicPeriod"/>
            </a:pPr>
            <a:r>
              <a:rPr lang="en-US" altLang="zh-CN" dirty="0" smtClean="0"/>
              <a:t>deviation in </a:t>
            </a:r>
            <a:r>
              <a:rPr lang="en-US" altLang="zh-CN" dirty="0" smtClean="0">
                <a:solidFill>
                  <a:srgbClr val="0000FF"/>
                </a:solidFill>
              </a:rPr>
              <a:t>numerical values</a:t>
            </a:r>
            <a:r>
              <a:rPr lang="en-US" altLang="zh-CN" dirty="0" smtClean="0"/>
              <a:t> between replicas</a:t>
            </a:r>
          </a:p>
          <a:p>
            <a:pPr marL="514350" indent="-514350">
              <a:buFont typeface="+mj-lt"/>
              <a:buAutoNum type="arabicPeriod"/>
            </a:pPr>
            <a:r>
              <a:rPr lang="en-US" altLang="zh-CN" dirty="0" smtClean="0"/>
              <a:t>deviation in </a:t>
            </a:r>
            <a:r>
              <a:rPr lang="en-US" altLang="zh-CN" dirty="0" smtClean="0">
                <a:solidFill>
                  <a:srgbClr val="0000FF"/>
                </a:solidFill>
              </a:rPr>
              <a:t>staleness</a:t>
            </a:r>
            <a:r>
              <a:rPr lang="en-US" altLang="zh-CN" dirty="0" smtClean="0"/>
              <a:t> between replicas</a:t>
            </a:r>
          </a:p>
          <a:p>
            <a:pPr marL="514350" indent="-514350">
              <a:buFont typeface="+mj-lt"/>
              <a:buAutoNum type="arabicPeriod"/>
            </a:pPr>
            <a:r>
              <a:rPr lang="en-US" altLang="zh-CN" dirty="0" smtClean="0"/>
              <a:t>deviation with respect to the </a:t>
            </a:r>
            <a:r>
              <a:rPr lang="en-US" altLang="zh-CN" dirty="0" smtClean="0">
                <a:solidFill>
                  <a:srgbClr val="0000FF"/>
                </a:solidFill>
              </a:rPr>
              <a:t>ordering</a:t>
            </a:r>
            <a:r>
              <a:rPr lang="en-US" altLang="zh-CN" dirty="0" smtClean="0"/>
              <a:t> of update operations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7" name="Picture 3"/>
          <p:cNvPicPr>
            <a:picLocks noChangeAspect="1" noChangeArrowheads="1"/>
          </p:cNvPicPr>
          <p:nvPr/>
        </p:nvPicPr>
        <p:blipFill>
          <a:blip r:embed="rId4" cstate="print"/>
          <a:srcRect l="8436" t="15186" r="8436" b="15186"/>
          <a:stretch>
            <a:fillRect/>
          </a:stretch>
        </p:blipFill>
        <p:spPr bwMode="auto">
          <a:xfrm>
            <a:off x="7370409" y="0"/>
            <a:ext cx="1773591" cy="1485575"/>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15</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08688"/>
          </a:xfrm>
        </p:spPr>
        <p:txBody>
          <a:bodyPr>
            <a:normAutofit fontScale="90000"/>
          </a:bodyPr>
          <a:lstStyle/>
          <a:p>
            <a:r>
              <a:rPr lang="en-US" altLang="zh-CN" dirty="0" smtClean="0"/>
              <a:t>Numerical Deviations</a:t>
            </a:r>
            <a:endParaRPr lang="zh-CN" altLang="en-US" dirty="0"/>
          </a:p>
        </p:txBody>
      </p:sp>
      <p:sp>
        <p:nvSpPr>
          <p:cNvPr id="3" name="内容占位符 2"/>
          <p:cNvSpPr>
            <a:spLocks noGrp="1"/>
          </p:cNvSpPr>
          <p:nvPr>
            <p:ph idx="1"/>
          </p:nvPr>
        </p:nvSpPr>
        <p:spPr>
          <a:xfrm>
            <a:off x="457200" y="1484784"/>
            <a:ext cx="8229600" cy="5040560"/>
          </a:xfrm>
        </p:spPr>
        <p:txBody>
          <a:bodyPr>
            <a:normAutofit fontScale="92500"/>
          </a:bodyPr>
          <a:lstStyle/>
          <a:p>
            <a:pPr>
              <a:spcAft>
                <a:spcPts val="600"/>
              </a:spcAft>
              <a:buNone/>
            </a:pPr>
            <a:r>
              <a:rPr lang="en-US" altLang="zh-CN" b="1" dirty="0" smtClean="0"/>
              <a:t>Numerical deviations </a:t>
            </a:r>
            <a:r>
              <a:rPr lang="en-US" altLang="zh-CN" dirty="0" smtClean="0"/>
              <a:t>can be used when data have </a:t>
            </a:r>
            <a:r>
              <a:rPr lang="en-US" altLang="zh-CN" u="sng" dirty="0" smtClean="0"/>
              <a:t>numerical semantics </a:t>
            </a:r>
            <a:r>
              <a:rPr lang="en-US" altLang="zh-CN" dirty="0" smtClean="0"/>
              <a:t>or be understood in terms of the </a:t>
            </a:r>
            <a:r>
              <a:rPr lang="en-US" altLang="zh-CN" u="sng" dirty="0" smtClean="0">
                <a:solidFill>
                  <a:srgbClr val="0070C0"/>
                </a:solidFill>
              </a:rPr>
              <a:t>number of updates</a:t>
            </a:r>
            <a:r>
              <a:rPr lang="en-US" altLang="zh-CN" u="sng" dirty="0" smtClean="0"/>
              <a:t> </a:t>
            </a:r>
            <a:r>
              <a:rPr lang="en-US" altLang="zh-CN" dirty="0" smtClean="0"/>
              <a:t>that have been applied to a given replica, but have not yet been seen by others. </a:t>
            </a:r>
          </a:p>
          <a:p>
            <a:pPr>
              <a:spcAft>
                <a:spcPts val="600"/>
              </a:spcAft>
            </a:pPr>
            <a:r>
              <a:rPr lang="en-US" altLang="zh-CN" dirty="0" smtClean="0">
                <a:solidFill>
                  <a:srgbClr val="0000FF"/>
                </a:solidFill>
              </a:rPr>
              <a:t>Example 1:</a:t>
            </a:r>
            <a:r>
              <a:rPr lang="en-US" altLang="zh-CN" dirty="0" smtClean="0"/>
              <a:t> the replication of records containing stock market prices. An application may specify that two copies should not deviate more than $0.02 (</a:t>
            </a:r>
            <a:r>
              <a:rPr lang="en-US" altLang="zh-CN" i="1" u="sng" dirty="0" smtClean="0">
                <a:solidFill>
                  <a:srgbClr val="0070C0"/>
                </a:solidFill>
              </a:rPr>
              <a:t>absolute</a:t>
            </a:r>
            <a:r>
              <a:rPr lang="en-US" altLang="zh-CN" i="1" u="sng" dirty="0" smtClean="0"/>
              <a:t> numerical deviation</a:t>
            </a:r>
            <a:r>
              <a:rPr lang="en-US" altLang="zh-CN" i="1" dirty="0" smtClean="0"/>
              <a:t>) or </a:t>
            </a:r>
            <a:r>
              <a:rPr lang="en-US" altLang="zh-CN" dirty="0" smtClean="0"/>
              <a:t>0.5% </a:t>
            </a:r>
            <a:r>
              <a:rPr lang="en-US" altLang="zh-CN" u="sng" dirty="0" smtClean="0"/>
              <a:t>(</a:t>
            </a:r>
            <a:r>
              <a:rPr lang="en-US" altLang="zh-CN" i="1" u="sng" dirty="0" smtClean="0"/>
              <a:t>a </a:t>
            </a:r>
            <a:r>
              <a:rPr lang="en-US" altLang="zh-CN" i="1" u="sng" dirty="0" smtClean="0">
                <a:solidFill>
                  <a:srgbClr val="0070C0"/>
                </a:solidFill>
              </a:rPr>
              <a:t>relative</a:t>
            </a:r>
            <a:r>
              <a:rPr lang="en-US" altLang="zh-CN" i="1" u="sng" dirty="0" smtClean="0"/>
              <a:t> numerical deviation</a:t>
            </a:r>
            <a:r>
              <a:rPr lang="en-US" altLang="zh-CN" u="sng" dirty="0" smtClean="0"/>
              <a:t>)</a:t>
            </a:r>
          </a:p>
          <a:p>
            <a:pPr>
              <a:spcAft>
                <a:spcPts val="600"/>
              </a:spcAft>
            </a:pPr>
            <a:r>
              <a:rPr lang="en-GB" altLang="zh-CN" dirty="0" smtClean="0">
                <a:solidFill>
                  <a:srgbClr val="0000FF"/>
                </a:solidFill>
              </a:rPr>
              <a:t>Example 2:</a:t>
            </a:r>
            <a:r>
              <a:rPr lang="en-GB" altLang="zh-CN" dirty="0" smtClean="0"/>
              <a:t> </a:t>
            </a:r>
            <a:r>
              <a:rPr lang="en-US" altLang="zh-CN" dirty="0" smtClean="0"/>
              <a:t>a Web cache may not have seen </a:t>
            </a:r>
            <a:r>
              <a:rPr lang="en-US" altLang="zh-CN" dirty="0" smtClean="0">
                <a:solidFill>
                  <a:srgbClr val="0070C0"/>
                </a:solidFill>
              </a:rPr>
              <a:t>a batch of operations </a:t>
            </a:r>
            <a:r>
              <a:rPr lang="en-US" altLang="zh-CN" dirty="0" smtClean="0"/>
              <a:t>carried out by a Web server. In this case, the </a:t>
            </a:r>
            <a:r>
              <a:rPr lang="en-US" altLang="zh-CN" u="sng" dirty="0" smtClean="0">
                <a:solidFill>
                  <a:srgbClr val="FF0000"/>
                </a:solidFill>
              </a:rPr>
              <a:t>associated deviation in the </a:t>
            </a:r>
            <a:r>
              <a:rPr lang="en-US" altLang="zh-CN" b="1" i="1" u="sng" dirty="0" smtClean="0">
                <a:solidFill>
                  <a:srgbClr val="FF0000"/>
                </a:solidFill>
              </a:rPr>
              <a:t>value</a:t>
            </a:r>
            <a:r>
              <a:rPr lang="en-US" altLang="zh-CN" i="1" u="sng" dirty="0" smtClean="0">
                <a:solidFill>
                  <a:srgbClr val="FF0000"/>
                </a:solidFill>
              </a:rPr>
              <a:t> </a:t>
            </a:r>
            <a:r>
              <a:rPr lang="en-US" altLang="zh-CN" dirty="0" smtClean="0"/>
              <a:t>is also referred to as its </a:t>
            </a:r>
            <a:r>
              <a:rPr lang="en-US" altLang="zh-CN" b="1" i="1" dirty="0" smtClean="0">
                <a:solidFill>
                  <a:srgbClr val="FF0000"/>
                </a:solidFill>
              </a:rPr>
              <a:t>weight</a:t>
            </a:r>
            <a:r>
              <a:rPr lang="en-US" altLang="zh-CN" i="1" dirty="0" smtClean="0">
                <a:solidFill>
                  <a:srgbClr val="FF0000"/>
                </a:solidFill>
              </a:rPr>
              <a:t>.</a:t>
            </a:r>
            <a:endParaRPr lang="en-US" altLang="zh-CN" dirty="0" smtClean="0">
              <a:solidFill>
                <a:srgbClr val="FF0000"/>
              </a:solidFill>
            </a:endParaRPr>
          </a:p>
          <a:p>
            <a:pPr lvl="1"/>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6146" name="Picture 2"/>
          <p:cNvPicPr>
            <a:picLocks noChangeAspect="1" noChangeArrowheads="1"/>
          </p:cNvPicPr>
          <p:nvPr/>
        </p:nvPicPr>
        <p:blipFill>
          <a:blip r:embed="rId2" cstate="print"/>
          <a:srcRect l="15118" t="8999" r="15118" b="4499"/>
          <a:stretch>
            <a:fillRect/>
          </a:stretch>
        </p:blipFill>
        <p:spPr bwMode="auto">
          <a:xfrm>
            <a:off x="7150513" y="0"/>
            <a:ext cx="1993487" cy="1384196"/>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16</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636680"/>
          </a:xfrm>
        </p:spPr>
        <p:txBody>
          <a:bodyPr>
            <a:normAutofit fontScale="90000"/>
          </a:bodyPr>
          <a:lstStyle/>
          <a:p>
            <a:r>
              <a:rPr lang="en-US" altLang="zh-CN" dirty="0" smtClean="0"/>
              <a:t>Staleness Deviations</a:t>
            </a:r>
            <a:endParaRPr lang="zh-CN" altLang="en-US" dirty="0"/>
          </a:p>
        </p:txBody>
      </p:sp>
      <p:sp>
        <p:nvSpPr>
          <p:cNvPr id="3" name="内容占位符 2"/>
          <p:cNvSpPr>
            <a:spLocks noGrp="1"/>
          </p:cNvSpPr>
          <p:nvPr>
            <p:ph idx="1"/>
          </p:nvPr>
        </p:nvSpPr>
        <p:spPr>
          <a:xfrm>
            <a:off x="457200" y="2708920"/>
            <a:ext cx="8229600" cy="3615680"/>
          </a:xfrm>
        </p:spPr>
        <p:txBody>
          <a:bodyPr>
            <a:normAutofit lnSpcReduction="10000"/>
          </a:bodyPr>
          <a:lstStyle/>
          <a:p>
            <a:pPr>
              <a:spcBef>
                <a:spcPts val="1200"/>
              </a:spcBef>
            </a:pPr>
            <a:r>
              <a:rPr lang="en-US" altLang="zh-CN" b="1" dirty="0" smtClean="0"/>
              <a:t>Staleness deviations </a:t>
            </a:r>
            <a:r>
              <a:rPr lang="en-US" altLang="zh-CN" dirty="0" smtClean="0"/>
              <a:t>relate to the last time a replica was updated. For some applications, it can be </a:t>
            </a:r>
            <a:r>
              <a:rPr lang="en-US" altLang="zh-CN" dirty="0" smtClean="0">
                <a:solidFill>
                  <a:srgbClr val="0000FF"/>
                </a:solidFill>
              </a:rPr>
              <a:t>tolerated</a:t>
            </a:r>
            <a:r>
              <a:rPr lang="en-US" altLang="zh-CN" dirty="0" smtClean="0"/>
              <a:t> that a replica provides old data as long as it is </a:t>
            </a:r>
            <a:r>
              <a:rPr lang="en-US" altLang="zh-CN" dirty="0" smtClean="0">
                <a:solidFill>
                  <a:srgbClr val="0000FF"/>
                </a:solidFill>
              </a:rPr>
              <a:t>not </a:t>
            </a:r>
            <a:r>
              <a:rPr lang="en-US" altLang="zh-CN" i="1" dirty="0" smtClean="0">
                <a:solidFill>
                  <a:srgbClr val="0000FF"/>
                </a:solidFill>
              </a:rPr>
              <a:t>too </a:t>
            </a:r>
            <a:r>
              <a:rPr lang="en-US" altLang="zh-CN" dirty="0" smtClean="0">
                <a:solidFill>
                  <a:srgbClr val="0000FF"/>
                </a:solidFill>
              </a:rPr>
              <a:t>old</a:t>
            </a:r>
            <a:r>
              <a:rPr lang="en-US" altLang="zh-CN" i="1" dirty="0" smtClean="0"/>
              <a:t>. </a:t>
            </a:r>
          </a:p>
          <a:p>
            <a:pPr>
              <a:spcBef>
                <a:spcPts val="1200"/>
              </a:spcBef>
            </a:pPr>
            <a:r>
              <a:rPr lang="en-US" altLang="zh-CN" dirty="0" smtClean="0">
                <a:solidFill>
                  <a:srgbClr val="0000FF"/>
                </a:solidFill>
              </a:rPr>
              <a:t>Example: </a:t>
            </a:r>
            <a:r>
              <a:rPr lang="en-US" altLang="zh-CN" dirty="0" smtClean="0"/>
              <a:t>weather reports typically stay reasonably accurate over</a:t>
            </a:r>
            <a:r>
              <a:rPr lang="en-US" altLang="zh-CN" i="1" dirty="0" smtClean="0"/>
              <a:t> </a:t>
            </a:r>
            <a:r>
              <a:rPr lang="en-US" altLang="zh-CN" dirty="0" smtClean="0"/>
              <a:t>some time, say a few hours. In such cases, </a:t>
            </a:r>
            <a:r>
              <a:rPr lang="en-US" altLang="zh-CN" u="sng" dirty="0" smtClean="0"/>
              <a:t>a main server may receive timely updates</a:t>
            </a:r>
            <a:r>
              <a:rPr lang="en-US" altLang="zh-CN" dirty="0" smtClean="0"/>
              <a:t>, but may decide to </a:t>
            </a:r>
            <a:r>
              <a:rPr lang="en-US" altLang="zh-CN" u="sng" dirty="0" smtClean="0"/>
              <a:t>propagate updates </a:t>
            </a:r>
            <a:r>
              <a:rPr lang="en-US" altLang="zh-CN" dirty="0" smtClean="0"/>
              <a:t>to the replicas only </a:t>
            </a:r>
            <a:r>
              <a:rPr lang="en-US" altLang="zh-CN" u="sng" dirty="0" smtClean="0"/>
              <a:t>once in a while.</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5122" name="Picture 2"/>
          <p:cNvPicPr>
            <a:picLocks noChangeAspect="1" noChangeArrowheads="1"/>
          </p:cNvPicPr>
          <p:nvPr/>
        </p:nvPicPr>
        <p:blipFill>
          <a:blip r:embed="rId2" cstate="print"/>
          <a:srcRect l="25595" t="22482" r="7892" b="21830"/>
          <a:stretch>
            <a:fillRect/>
          </a:stretch>
        </p:blipFill>
        <p:spPr bwMode="auto">
          <a:xfrm>
            <a:off x="5580112" y="836712"/>
            <a:ext cx="3367678" cy="1845839"/>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7020272" y="5733256"/>
            <a:ext cx="1185863" cy="966788"/>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17</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t>If you don’t like the weather you see at the moment, just wait for the new forecast</a:t>
            </a:r>
            <a:endParaRPr lang="zh-CN" altLang="en-US" sz="36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785661" y="1935163"/>
            <a:ext cx="5572677" cy="4389437"/>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fld id="{0C913308-F349-4B6D-A68A-DD1791B4A57B}" type="slidenum">
              <a:rPr lang="zh-CN" altLang="en-US" smtClean="0"/>
              <a:pPr/>
              <a:t>18</a:t>
            </a:fld>
            <a:r>
              <a:rPr lang="en-US" altLang="zh-CN" smtClean="0"/>
              <a:t>/111</a:t>
            </a:r>
            <a:endParaRPr lang="zh-CN" altLang="en-US" dirty="0"/>
          </a:p>
        </p:txBody>
      </p:sp>
    </p:spTree>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636680"/>
          </a:xfrm>
        </p:spPr>
        <p:txBody>
          <a:bodyPr>
            <a:normAutofit fontScale="90000"/>
          </a:bodyPr>
          <a:lstStyle/>
          <a:p>
            <a:r>
              <a:rPr lang="en-US" altLang="zh-CN" dirty="0" smtClean="0"/>
              <a:t>Ordering Deviations</a:t>
            </a:r>
            <a:endParaRPr lang="zh-CN" altLang="en-US" dirty="0"/>
          </a:p>
        </p:txBody>
      </p:sp>
      <p:sp>
        <p:nvSpPr>
          <p:cNvPr id="3" name="内容占位符 2"/>
          <p:cNvSpPr>
            <a:spLocks noGrp="1"/>
          </p:cNvSpPr>
          <p:nvPr>
            <p:ph idx="1"/>
          </p:nvPr>
        </p:nvSpPr>
        <p:spPr>
          <a:xfrm>
            <a:off x="457200" y="1556792"/>
            <a:ext cx="8229600" cy="3816424"/>
          </a:xfrm>
        </p:spPr>
        <p:txBody>
          <a:bodyPr>
            <a:normAutofit/>
          </a:bodyPr>
          <a:lstStyle/>
          <a:p>
            <a:pPr>
              <a:spcBef>
                <a:spcPts val="1200"/>
              </a:spcBef>
            </a:pPr>
            <a:r>
              <a:rPr lang="en-US" altLang="zh-CN" sz="2800" b="1" dirty="0" smtClean="0"/>
              <a:t>Ordering deviations: </a:t>
            </a:r>
            <a:r>
              <a:rPr lang="en-US" altLang="zh-CN" sz="2800" dirty="0" smtClean="0"/>
              <a:t>Some classes of applications in which the </a:t>
            </a:r>
            <a:r>
              <a:rPr lang="en-US" altLang="zh-CN" sz="2800" u="sng" dirty="0" smtClean="0"/>
              <a:t>ordering</a:t>
            </a:r>
            <a:r>
              <a:rPr lang="en-US" altLang="zh-CN" sz="2800" dirty="0" smtClean="0"/>
              <a:t> of updates are </a:t>
            </a:r>
            <a:r>
              <a:rPr lang="en-US" altLang="zh-CN" sz="2800" u="sng" dirty="0" smtClean="0"/>
              <a:t>allowed to be different </a:t>
            </a:r>
            <a:r>
              <a:rPr lang="en-US" altLang="zh-CN" sz="2800" dirty="0" smtClean="0"/>
              <a:t>at the various replicas, as long as the </a:t>
            </a:r>
            <a:r>
              <a:rPr lang="en-US" altLang="zh-CN" sz="2800" u="sng" dirty="0" smtClean="0"/>
              <a:t>differences remain bounded. </a:t>
            </a:r>
          </a:p>
          <a:p>
            <a:pPr lvl="1"/>
            <a:r>
              <a:rPr lang="en-US" altLang="zh-CN" dirty="0" smtClean="0"/>
              <a:t>One way of looking at these updates is that they are </a:t>
            </a:r>
            <a:r>
              <a:rPr lang="en-US" altLang="zh-CN" u="sng" dirty="0" smtClean="0">
                <a:solidFill>
                  <a:srgbClr val="0070C0"/>
                </a:solidFill>
              </a:rPr>
              <a:t>applied tentatively</a:t>
            </a:r>
            <a:r>
              <a:rPr lang="en-US" altLang="zh-CN" dirty="0" smtClean="0">
                <a:solidFill>
                  <a:srgbClr val="0070C0"/>
                </a:solidFill>
              </a:rPr>
              <a:t> </a:t>
            </a:r>
            <a:r>
              <a:rPr lang="en-US" altLang="zh-CN" dirty="0" smtClean="0"/>
              <a:t>to a local copy, </a:t>
            </a:r>
            <a:r>
              <a:rPr lang="en-US" altLang="zh-CN" u="sng" dirty="0" smtClean="0"/>
              <a:t>awaiting global agreement </a:t>
            </a:r>
            <a:r>
              <a:rPr lang="en-US" altLang="zh-CN" dirty="0" smtClean="0"/>
              <a:t>from all replicas. As a consequence, </a:t>
            </a:r>
            <a:r>
              <a:rPr lang="en-US" altLang="zh-CN" u="sng" dirty="0" smtClean="0"/>
              <a:t>some updates may</a:t>
            </a:r>
            <a:r>
              <a:rPr lang="en-US" altLang="zh-CN" dirty="0" smtClean="0"/>
              <a:t> need to be </a:t>
            </a:r>
            <a:r>
              <a:rPr lang="en-US" altLang="zh-CN" u="sng" dirty="0" smtClean="0"/>
              <a:t>rolled back</a:t>
            </a:r>
            <a:r>
              <a:rPr lang="en-US" altLang="zh-CN" dirty="0" smtClean="0"/>
              <a:t> and applied in a different order </a:t>
            </a:r>
            <a:r>
              <a:rPr lang="en-US" altLang="zh-CN" u="sng" dirty="0" smtClean="0"/>
              <a:t>before becoming permanent. </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矩形 6"/>
          <p:cNvSpPr/>
          <p:nvPr/>
        </p:nvSpPr>
        <p:spPr>
          <a:xfrm>
            <a:off x="683568" y="5445224"/>
            <a:ext cx="792088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spcBef>
                <a:spcPts val="1200"/>
              </a:spcBef>
            </a:pPr>
            <a:r>
              <a:rPr lang="en-US" altLang="zh-CN" sz="2400" b="1" dirty="0" smtClean="0"/>
              <a:t>Observation: </a:t>
            </a:r>
            <a:r>
              <a:rPr lang="en-US" altLang="zh-CN" sz="2400" dirty="0" smtClean="0"/>
              <a:t>Intuitively, </a:t>
            </a:r>
            <a:r>
              <a:rPr lang="en-US" altLang="zh-CN" sz="2400" u="sng" dirty="0" smtClean="0">
                <a:solidFill>
                  <a:srgbClr val="FF0000"/>
                </a:solidFill>
              </a:rPr>
              <a:t>ordering</a:t>
            </a:r>
            <a:r>
              <a:rPr lang="en-US" altLang="zh-CN" sz="2400" dirty="0" smtClean="0"/>
              <a:t> deviations are much </a:t>
            </a:r>
            <a:r>
              <a:rPr lang="en-US" altLang="zh-CN" sz="2400" dirty="0" smtClean="0">
                <a:solidFill>
                  <a:srgbClr val="FF0000"/>
                </a:solidFill>
              </a:rPr>
              <a:t>harder </a:t>
            </a:r>
            <a:r>
              <a:rPr lang="en-US" altLang="zh-CN" sz="2400" dirty="0" smtClean="0"/>
              <a:t>to grasp </a:t>
            </a:r>
            <a:r>
              <a:rPr lang="en-US" altLang="zh-CN" sz="2400" u="sng" dirty="0" smtClean="0"/>
              <a:t>than the other two</a:t>
            </a:r>
            <a:r>
              <a:rPr lang="en-US" altLang="zh-CN" sz="2400" dirty="0" smtClean="0"/>
              <a:t> consistency metrics. </a:t>
            </a:r>
            <a:endParaRPr lang="zh-CN" altLang="en-US" sz="2400"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19</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GB" altLang="zh-CN" dirty="0" smtClean="0"/>
              <a:t>Introduction</a:t>
            </a:r>
          </a:p>
          <a:p>
            <a:r>
              <a:rPr lang="en-GB" altLang="zh-CN" dirty="0" smtClean="0"/>
              <a:t>Data-Centric Consistency Models</a:t>
            </a:r>
          </a:p>
          <a:p>
            <a:r>
              <a:rPr lang="en-GB" altLang="zh-CN" dirty="0" smtClean="0"/>
              <a:t>Client-Centric Consistency Models</a:t>
            </a:r>
          </a:p>
          <a:p>
            <a:r>
              <a:rPr lang="en-GB" altLang="zh-CN" dirty="0" smtClean="0"/>
              <a:t>Replica Management</a:t>
            </a:r>
          </a:p>
          <a:p>
            <a:r>
              <a:rPr lang="en-GB" altLang="zh-CN" dirty="0" smtClean="0"/>
              <a:t>Consistency Protocols</a:t>
            </a:r>
            <a:endParaRPr lang="en-US" altLang="zh-CN" dirty="0" smtClean="0"/>
          </a:p>
          <a:p>
            <a:r>
              <a:rPr lang="en-US" altLang="zh-CN" dirty="0" smtClean="0"/>
              <a:t>Summary</a:t>
            </a:r>
          </a:p>
          <a:p>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6084168" y="4077072"/>
            <a:ext cx="2471738" cy="2143125"/>
          </a:xfrm>
          <a:prstGeom prst="rect">
            <a:avLst/>
          </a:prstGeom>
          <a:noFill/>
          <a:ln w="9525">
            <a:noFill/>
            <a:miter lim="800000"/>
            <a:headEnd/>
            <a:tailEnd/>
          </a:ln>
        </p:spPr>
      </p:pic>
      <p:sp>
        <p:nvSpPr>
          <p:cNvPr id="2" name="标题 1"/>
          <p:cNvSpPr>
            <a:spLocks noGrp="1"/>
          </p:cNvSpPr>
          <p:nvPr>
            <p:ph type="title"/>
          </p:nvPr>
        </p:nvSpPr>
        <p:spPr>
          <a:xfrm>
            <a:off x="457200" y="332656"/>
            <a:ext cx="8363272" cy="1143000"/>
          </a:xfrm>
        </p:spPr>
        <p:txBody>
          <a:bodyPr>
            <a:noAutofit/>
          </a:bodyPr>
          <a:lstStyle/>
          <a:p>
            <a:r>
              <a:rPr lang="en-US" altLang="zh-CN" sz="4000" dirty="0" smtClean="0"/>
              <a:t>Unit 7 – Consistency &amp; Replication: Outline</a:t>
            </a:r>
            <a:endParaRPr lang="zh-CN" altLang="en-US" sz="4000"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9" name="日期占位符 8"/>
          <p:cNvSpPr>
            <a:spLocks noGrp="1"/>
          </p:cNvSpPr>
          <p:nvPr>
            <p:ph type="dt" sz="half" idx="10"/>
          </p:nvPr>
        </p:nvSpPr>
        <p:spPr/>
        <p:txBody>
          <a:bodyPr/>
          <a:lstStyle/>
          <a:p>
            <a:r>
              <a:rPr lang="en-US" altLang="zh-CN" smtClean="0"/>
              <a:t>Ling Zhou</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0" end="0"/>
                                            </p:txEl>
                                          </p:spTgt>
                                        </p:tgtEl>
                                        <p:attrNameLst>
                                          <p:attrName>style.color</p:attrName>
                                        </p:attrNameLst>
                                      </p:cBhvr>
                                      <p:to>
                                        <a:srgbClr val="D7170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636680"/>
          </a:xfrm>
        </p:spPr>
        <p:txBody>
          <a:bodyPr>
            <a:normAutofit fontScale="90000"/>
          </a:bodyPr>
          <a:lstStyle/>
          <a:p>
            <a:r>
              <a:rPr lang="en-US" altLang="zh-CN" dirty="0" smtClean="0"/>
              <a:t>The Notion of a </a:t>
            </a:r>
            <a:r>
              <a:rPr lang="en-US" altLang="zh-CN" dirty="0" err="1" smtClean="0"/>
              <a:t>Conit</a:t>
            </a:r>
            <a:endParaRPr lang="zh-CN" altLang="en-US" dirty="0"/>
          </a:p>
        </p:txBody>
      </p:sp>
      <p:sp>
        <p:nvSpPr>
          <p:cNvPr id="3" name="内容占位符 2"/>
          <p:cNvSpPr>
            <a:spLocks noGrp="1"/>
          </p:cNvSpPr>
          <p:nvPr>
            <p:ph idx="1"/>
          </p:nvPr>
        </p:nvSpPr>
        <p:spPr>
          <a:xfrm>
            <a:off x="467544" y="1052736"/>
            <a:ext cx="8229600" cy="1080120"/>
          </a:xfrm>
        </p:spPr>
        <p:txBody>
          <a:bodyPr>
            <a:normAutofit fontScale="92500" lnSpcReduction="10000"/>
          </a:bodyPr>
          <a:lstStyle/>
          <a:p>
            <a:pPr>
              <a:buNone/>
            </a:pPr>
            <a:r>
              <a:rPr lang="en-US" altLang="zh-CN" b="1" dirty="0" err="1" smtClean="0">
                <a:solidFill>
                  <a:srgbClr val="FF0000"/>
                </a:solidFill>
              </a:rPr>
              <a:t>Conit</a:t>
            </a:r>
            <a:r>
              <a:rPr lang="en-US" altLang="zh-CN" b="1" dirty="0" smtClean="0">
                <a:solidFill>
                  <a:srgbClr val="FF0000"/>
                </a:solidFill>
              </a:rPr>
              <a:t> </a:t>
            </a:r>
            <a:r>
              <a:rPr lang="en-US" altLang="zh-CN" dirty="0" smtClean="0">
                <a:solidFill>
                  <a:srgbClr val="FF0000"/>
                </a:solidFill>
              </a:rPr>
              <a:t>(a consistency unit)</a:t>
            </a:r>
            <a:r>
              <a:rPr lang="en-US" altLang="zh-CN" b="1" dirty="0" smtClean="0">
                <a:solidFill>
                  <a:srgbClr val="FF0000"/>
                </a:solidFill>
              </a:rPr>
              <a:t>: </a:t>
            </a:r>
            <a:r>
              <a:rPr lang="en-US" altLang="zh-CN" dirty="0" smtClean="0"/>
              <a:t>to </a:t>
            </a:r>
            <a:r>
              <a:rPr lang="en-US" altLang="zh-CN" dirty="0" smtClean="0">
                <a:solidFill>
                  <a:srgbClr val="0070C0"/>
                </a:solidFill>
              </a:rPr>
              <a:t>define inconsistencies</a:t>
            </a:r>
            <a:r>
              <a:rPr lang="en-US" altLang="zh-CN" dirty="0" smtClean="0"/>
              <a:t>, e</a:t>
            </a:r>
            <a:r>
              <a:rPr lang="en-GB" altLang="zh-CN" dirty="0" smtClean="0"/>
              <a:t>.g., </a:t>
            </a:r>
            <a:r>
              <a:rPr lang="en-US" altLang="zh-CN" dirty="0" smtClean="0"/>
              <a:t>a </a:t>
            </a:r>
            <a:r>
              <a:rPr lang="en-US" altLang="zh-CN" dirty="0" err="1" smtClean="0"/>
              <a:t>conit</a:t>
            </a:r>
            <a:r>
              <a:rPr lang="en-US" altLang="zh-CN" dirty="0" smtClean="0"/>
              <a:t> could be defined as a record representing a single stock or an individual weather report</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dirty="0" smtClean="0"/>
              <a:t>Distributed Systems Unit 7</a:t>
            </a:r>
            <a:endParaRPr lang="zh-CN" altLang="en-US" dirty="0"/>
          </a:p>
        </p:txBody>
      </p:sp>
      <p:pic>
        <p:nvPicPr>
          <p:cNvPr id="7" name="Picture 4" descr="07-02"/>
          <p:cNvPicPr>
            <a:picLocks noChangeAspect="1" noChangeArrowheads="1"/>
          </p:cNvPicPr>
          <p:nvPr/>
        </p:nvPicPr>
        <p:blipFill>
          <a:blip r:embed="rId3" cstate="print"/>
          <a:srcRect/>
          <a:stretch>
            <a:fillRect/>
          </a:stretch>
        </p:blipFill>
        <p:spPr bwMode="auto">
          <a:xfrm>
            <a:off x="3131840" y="2573615"/>
            <a:ext cx="5591175" cy="3419475"/>
          </a:xfrm>
          <a:prstGeom prst="rect">
            <a:avLst/>
          </a:prstGeom>
          <a:noFill/>
        </p:spPr>
      </p:pic>
      <p:sp>
        <p:nvSpPr>
          <p:cNvPr id="8" name="矩形 7"/>
          <p:cNvSpPr/>
          <p:nvPr/>
        </p:nvSpPr>
        <p:spPr>
          <a:xfrm>
            <a:off x="431032" y="5949280"/>
            <a:ext cx="8173416" cy="646331"/>
          </a:xfrm>
          <a:prstGeom prst="rect">
            <a:avLst/>
          </a:prstGeom>
        </p:spPr>
        <p:txBody>
          <a:bodyPr wrap="square">
            <a:spAutoFit/>
          </a:bodyPr>
          <a:lstStyle/>
          <a:p>
            <a:r>
              <a:rPr lang="en-US" altLang="zh-CN" dirty="0" smtClean="0">
                <a:ea typeface="宋体" charset="-122"/>
              </a:rPr>
              <a:t>An example of keeping track of consistency deviations (numerical and ordering)</a:t>
            </a:r>
          </a:p>
          <a:p>
            <a:r>
              <a:rPr lang="en-GB" altLang="zh-CN" dirty="0" smtClean="0">
                <a:ea typeface="宋体" charset="-122"/>
              </a:rPr>
              <a:t>Two replicas operating on a </a:t>
            </a:r>
            <a:r>
              <a:rPr lang="en-GB" altLang="zh-CN" dirty="0" err="1" smtClean="0">
                <a:ea typeface="宋体" charset="-122"/>
              </a:rPr>
              <a:t>conit</a:t>
            </a:r>
            <a:r>
              <a:rPr lang="en-GB" altLang="zh-CN" dirty="0" smtClean="0">
                <a:ea typeface="宋体" charset="-122"/>
              </a:rPr>
              <a:t> containing the data items</a:t>
            </a:r>
            <a:r>
              <a:rPr lang="en-GB" altLang="zh-CN" dirty="0" smtClean="0">
                <a:solidFill>
                  <a:srgbClr val="0000FF"/>
                </a:solidFill>
                <a:ea typeface="宋体" charset="-122"/>
              </a:rPr>
              <a:t> </a:t>
            </a:r>
            <a:r>
              <a:rPr lang="en-GB" altLang="zh-CN" i="1" dirty="0" smtClean="0">
                <a:solidFill>
                  <a:srgbClr val="0000FF"/>
                </a:solidFill>
                <a:ea typeface="宋体" charset="-122"/>
              </a:rPr>
              <a:t>x</a:t>
            </a:r>
            <a:r>
              <a:rPr lang="en-GB" altLang="zh-CN" dirty="0" smtClean="0">
                <a:solidFill>
                  <a:srgbClr val="0000FF"/>
                </a:solidFill>
                <a:ea typeface="宋体" charset="-122"/>
              </a:rPr>
              <a:t> </a:t>
            </a:r>
            <a:r>
              <a:rPr lang="en-GB" altLang="zh-CN" dirty="0" smtClean="0">
                <a:ea typeface="宋体" charset="-122"/>
              </a:rPr>
              <a:t>and</a:t>
            </a:r>
            <a:r>
              <a:rPr lang="en-GB" altLang="zh-CN" dirty="0" smtClean="0">
                <a:solidFill>
                  <a:srgbClr val="0000FF"/>
                </a:solidFill>
                <a:ea typeface="宋体" charset="-122"/>
              </a:rPr>
              <a:t> </a:t>
            </a:r>
            <a:r>
              <a:rPr lang="en-GB" altLang="zh-CN" i="1" dirty="0" smtClean="0">
                <a:solidFill>
                  <a:srgbClr val="0000FF"/>
                </a:solidFill>
                <a:ea typeface="宋体" charset="-122"/>
              </a:rPr>
              <a:t>y</a:t>
            </a:r>
            <a:endParaRPr lang="zh-CN" altLang="en-US" i="1" dirty="0">
              <a:solidFill>
                <a:srgbClr val="0000FF"/>
              </a:solidFill>
            </a:endParaRPr>
          </a:p>
        </p:txBody>
      </p:sp>
      <p:sp>
        <p:nvSpPr>
          <p:cNvPr id="9" name="TextBox 8"/>
          <p:cNvSpPr txBox="1"/>
          <p:nvPr/>
        </p:nvSpPr>
        <p:spPr>
          <a:xfrm>
            <a:off x="1259632" y="5309919"/>
            <a:ext cx="2016224" cy="338554"/>
          </a:xfrm>
          <a:prstGeom prst="rect">
            <a:avLst/>
          </a:prstGeom>
          <a:noFill/>
        </p:spPr>
        <p:txBody>
          <a:bodyPr wrap="square" rtlCol="0">
            <a:spAutoFit/>
          </a:bodyPr>
          <a:lstStyle/>
          <a:p>
            <a:pPr algn="r"/>
            <a:r>
              <a:rPr lang="en-GB" altLang="zh-CN" sz="1600" dirty="0" smtClean="0">
                <a:solidFill>
                  <a:srgbClr val="0000FF"/>
                </a:solidFill>
              </a:rPr>
              <a:t>Two-dimensional VC</a:t>
            </a:r>
          </a:p>
        </p:txBody>
      </p:sp>
      <p:sp>
        <p:nvSpPr>
          <p:cNvPr id="10" name="TextBox 9"/>
          <p:cNvSpPr txBox="1"/>
          <p:nvPr/>
        </p:nvSpPr>
        <p:spPr>
          <a:xfrm>
            <a:off x="323528" y="2158404"/>
            <a:ext cx="252028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altLang="zh-CN" dirty="0" smtClean="0">
                <a:latin typeface="Times New Roman" pitchFamily="18" charset="0"/>
                <a:cs typeface="Times New Roman" pitchFamily="18" charset="0"/>
              </a:rPr>
              <a:t>Notation </a:t>
            </a:r>
            <a:r>
              <a:rPr lang="en-GB" altLang="zh-CN" i="1" dirty="0" smtClean="0">
                <a:solidFill>
                  <a:srgbClr val="0000FF"/>
                </a:solidFill>
                <a:latin typeface="Times New Roman" pitchFamily="18" charset="0"/>
                <a:cs typeface="Times New Roman" pitchFamily="18" charset="0"/>
              </a:rPr>
              <a:t>(t, </a:t>
            </a:r>
            <a:r>
              <a:rPr lang="en-GB" altLang="zh-CN" i="1" dirty="0" err="1" smtClean="0">
                <a:solidFill>
                  <a:srgbClr val="0000FF"/>
                </a:solidFill>
                <a:latin typeface="Times New Roman" pitchFamily="18" charset="0"/>
                <a:cs typeface="Times New Roman" pitchFamily="18" charset="0"/>
              </a:rPr>
              <a:t>i</a:t>
            </a:r>
            <a:r>
              <a:rPr lang="en-GB" altLang="zh-CN" i="1" dirty="0" smtClean="0">
                <a:solidFill>
                  <a:srgbClr val="0000FF"/>
                </a:solidFill>
                <a:latin typeface="Times New Roman" pitchFamily="18" charset="0"/>
                <a:cs typeface="Times New Roman" pitchFamily="18" charset="0"/>
              </a:rPr>
              <a:t>)</a:t>
            </a:r>
            <a:r>
              <a:rPr lang="en-GB" altLang="zh-CN" dirty="0" smtClean="0">
                <a:latin typeface="Times New Roman" pitchFamily="18" charset="0"/>
                <a:cs typeface="Times New Roman" pitchFamily="18" charset="0"/>
              </a:rPr>
              <a:t> expresses an operation that was carried out by replica </a:t>
            </a:r>
            <a:r>
              <a:rPr lang="en-GB" altLang="zh-CN" i="1" dirty="0" err="1" smtClean="0">
                <a:solidFill>
                  <a:srgbClr val="0000FF"/>
                </a:solidFill>
                <a:latin typeface="Times New Roman" pitchFamily="18" charset="0"/>
                <a:cs typeface="Times New Roman" pitchFamily="18" charset="0"/>
              </a:rPr>
              <a:t>i</a:t>
            </a:r>
            <a:r>
              <a:rPr lang="en-GB" altLang="zh-CN" dirty="0" smtClean="0">
                <a:latin typeface="Times New Roman" pitchFamily="18" charset="0"/>
                <a:cs typeface="Times New Roman" pitchFamily="18" charset="0"/>
              </a:rPr>
              <a:t> at (its) logical time</a:t>
            </a:r>
            <a:r>
              <a:rPr lang="en-GB" altLang="zh-CN" dirty="0" smtClean="0">
                <a:solidFill>
                  <a:srgbClr val="0000FF"/>
                </a:solidFill>
                <a:latin typeface="Times New Roman" pitchFamily="18" charset="0"/>
                <a:cs typeface="Times New Roman" pitchFamily="18" charset="0"/>
              </a:rPr>
              <a:t> </a:t>
            </a:r>
            <a:r>
              <a:rPr lang="en-GB" altLang="zh-CN" i="1" dirty="0" smtClean="0">
                <a:solidFill>
                  <a:srgbClr val="0000FF"/>
                </a:solidFill>
                <a:latin typeface="Times New Roman" pitchFamily="18" charset="0"/>
                <a:cs typeface="Times New Roman" pitchFamily="18" charset="0"/>
              </a:rPr>
              <a:t>t</a:t>
            </a:r>
            <a:endParaRPr lang="zh-CN" altLang="en-US" i="1" dirty="0">
              <a:solidFill>
                <a:srgbClr val="0000FF"/>
              </a:solidFill>
              <a:latin typeface="Times New Roman" pitchFamily="18" charset="0"/>
              <a:cs typeface="Times New Roman" pitchFamily="18" charset="0"/>
            </a:endParaRPr>
          </a:p>
        </p:txBody>
      </p:sp>
      <p:sp>
        <p:nvSpPr>
          <p:cNvPr id="11" name="TextBox 10"/>
          <p:cNvSpPr txBox="1"/>
          <p:nvPr/>
        </p:nvSpPr>
        <p:spPr>
          <a:xfrm>
            <a:off x="323528" y="3502749"/>
            <a:ext cx="230425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altLang="zh-CN" dirty="0" smtClean="0">
                <a:latin typeface="Times New Roman" pitchFamily="18" charset="0"/>
                <a:cs typeface="Times New Roman" pitchFamily="18" charset="0"/>
              </a:rPr>
              <a:t>Assumption: </a:t>
            </a:r>
          </a:p>
          <a:p>
            <a:r>
              <a:rPr lang="en-GB" altLang="zh-CN" dirty="0" smtClean="0">
                <a:latin typeface="Times New Roman" pitchFamily="18" charset="0"/>
                <a:cs typeface="Times New Roman" pitchFamily="18" charset="0"/>
              </a:rPr>
              <a:t>Initially </a:t>
            </a:r>
            <a:r>
              <a:rPr lang="en-GB" altLang="zh-CN" i="1" dirty="0" smtClean="0">
                <a:latin typeface="Times New Roman" pitchFamily="18" charset="0"/>
                <a:cs typeface="Times New Roman" pitchFamily="18" charset="0"/>
              </a:rPr>
              <a:t>x=0, y=0</a:t>
            </a:r>
            <a:endParaRPr lang="zh-CN" altLang="en-US" i="1" dirty="0">
              <a:latin typeface="Times New Roman" pitchFamily="18" charset="0"/>
              <a:cs typeface="Times New Roman" pitchFamily="18" charset="0"/>
            </a:endParaRPr>
          </a:p>
        </p:txBody>
      </p:sp>
      <p:sp>
        <p:nvSpPr>
          <p:cNvPr id="12" name="TextBox 11"/>
          <p:cNvSpPr txBox="1"/>
          <p:nvPr/>
        </p:nvSpPr>
        <p:spPr>
          <a:xfrm>
            <a:off x="3131840" y="3293695"/>
            <a:ext cx="576064" cy="369332"/>
          </a:xfrm>
          <a:prstGeom prst="rect">
            <a:avLst/>
          </a:prstGeom>
          <a:noFill/>
        </p:spPr>
        <p:txBody>
          <a:bodyPr wrap="square" rtlCol="0">
            <a:spAutoFit/>
          </a:bodyPr>
          <a:lstStyle/>
          <a:p>
            <a:r>
              <a:rPr lang="en-GB" altLang="zh-CN" i="1" dirty="0" smtClean="0">
                <a:solidFill>
                  <a:srgbClr val="FF0000"/>
                </a:solidFill>
                <a:latin typeface="Times New Roman" pitchFamily="18" charset="0"/>
                <a:cs typeface="Times New Roman" pitchFamily="18" charset="0"/>
              </a:rPr>
              <a:t>(t, </a:t>
            </a:r>
            <a:r>
              <a:rPr lang="en-GB" altLang="zh-CN" i="1" dirty="0" err="1" smtClean="0">
                <a:solidFill>
                  <a:srgbClr val="FF0000"/>
                </a:solidFill>
                <a:latin typeface="Times New Roman" pitchFamily="18" charset="0"/>
                <a:cs typeface="Times New Roman" pitchFamily="18" charset="0"/>
              </a:rPr>
              <a:t>i</a:t>
            </a:r>
            <a:r>
              <a:rPr lang="en-GB" altLang="zh-CN" i="1" dirty="0" smtClean="0">
                <a:solidFill>
                  <a:srgbClr val="FF0000"/>
                </a:solidFill>
                <a:latin typeface="Times New Roman" pitchFamily="18" charset="0"/>
                <a:cs typeface="Times New Roman" pitchFamily="18" charset="0"/>
              </a:rPr>
              <a:t>)</a:t>
            </a:r>
            <a:endParaRPr lang="zh-CN" altLang="en-US" i="1" dirty="0">
              <a:solidFill>
                <a:srgbClr val="FF0000"/>
              </a:solidFill>
              <a:latin typeface="Times New Roman" pitchFamily="18" charset="0"/>
              <a:cs typeface="Times New Roman" pitchFamily="18" charset="0"/>
            </a:endParaRPr>
          </a:p>
        </p:txBody>
      </p:sp>
      <p:cxnSp>
        <p:nvCxnSpPr>
          <p:cNvPr id="14" name="直接箭头连接符 13"/>
          <p:cNvCxnSpPr>
            <a:stCxn id="12" idx="2"/>
          </p:cNvCxnSpPr>
          <p:nvPr/>
        </p:nvCxnSpPr>
        <p:spPr>
          <a:xfrm>
            <a:off x="3419872" y="3663027"/>
            <a:ext cx="216024" cy="3507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a:off x="3563888" y="3581727"/>
            <a:ext cx="216024" cy="3507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直接连接符 22"/>
          <p:cNvCxnSpPr/>
          <p:nvPr/>
        </p:nvCxnSpPr>
        <p:spPr>
          <a:xfrm>
            <a:off x="3707904" y="3941767"/>
            <a:ext cx="0" cy="1152128"/>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grpSp>
        <p:nvGrpSpPr>
          <p:cNvPr id="27" name="组合 26"/>
          <p:cNvGrpSpPr/>
          <p:nvPr/>
        </p:nvGrpSpPr>
        <p:grpSpPr>
          <a:xfrm>
            <a:off x="3851920" y="1988840"/>
            <a:ext cx="3600400" cy="1944216"/>
            <a:chOff x="3851920" y="1988840"/>
            <a:chExt cx="3600400" cy="1944216"/>
          </a:xfrm>
        </p:grpSpPr>
        <p:sp>
          <p:nvSpPr>
            <p:cNvPr id="24" name="TextBox 23"/>
            <p:cNvSpPr txBox="1"/>
            <p:nvPr/>
          </p:nvSpPr>
          <p:spPr>
            <a:xfrm>
              <a:off x="3851920" y="1988840"/>
              <a:ext cx="360040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altLang="zh-CN" sz="1600" dirty="0" smtClean="0">
                  <a:solidFill>
                    <a:schemeClr val="tx1"/>
                  </a:solidFill>
                  <a:latin typeface="Times New Roman" pitchFamily="18" charset="0"/>
                  <a:cs typeface="Times New Roman" pitchFamily="18" charset="0"/>
                </a:rPr>
                <a:t>Permanent operation from </a:t>
              </a:r>
              <a:r>
                <a:rPr lang="en-GB" altLang="zh-CN" sz="1600" i="1" dirty="0" smtClean="0">
                  <a:solidFill>
                    <a:schemeClr val="tx1"/>
                  </a:solidFill>
                  <a:latin typeface="Times New Roman" pitchFamily="18" charset="0"/>
                  <a:cs typeface="Times New Roman" pitchFamily="18" charset="0"/>
                </a:rPr>
                <a:t>B</a:t>
              </a:r>
              <a:r>
                <a:rPr lang="en-GB" altLang="zh-CN" sz="1600" dirty="0" smtClean="0">
                  <a:solidFill>
                    <a:schemeClr val="tx1"/>
                  </a:solidFill>
                  <a:latin typeface="Times New Roman" pitchFamily="18" charset="0"/>
                  <a:cs typeface="Times New Roman" pitchFamily="18" charset="0"/>
                </a:rPr>
                <a:t> has been committed at </a:t>
              </a:r>
              <a:r>
                <a:rPr lang="en-GB" altLang="zh-CN" sz="1600" i="1" dirty="0" smtClean="0">
                  <a:solidFill>
                    <a:schemeClr val="tx1"/>
                  </a:solidFill>
                  <a:latin typeface="Times New Roman" pitchFamily="18" charset="0"/>
                  <a:cs typeface="Times New Roman" pitchFamily="18" charset="0"/>
                </a:rPr>
                <a:t>A</a:t>
              </a:r>
              <a:r>
                <a:rPr lang="en-GB" altLang="zh-CN" sz="1600" dirty="0" smtClean="0">
                  <a:solidFill>
                    <a:schemeClr val="tx1"/>
                  </a:solidFill>
                  <a:latin typeface="Times New Roman" pitchFamily="18" charset="0"/>
                  <a:cs typeface="Times New Roman" pitchFamily="18" charset="0"/>
                </a:rPr>
                <a:t> and cannot be rolled back</a:t>
              </a:r>
              <a:endParaRPr lang="zh-CN" altLang="en-US" sz="1600" dirty="0">
                <a:solidFill>
                  <a:schemeClr val="tx1"/>
                </a:solidFill>
                <a:latin typeface="Times New Roman" pitchFamily="18" charset="0"/>
                <a:cs typeface="Times New Roman" pitchFamily="18" charset="0"/>
              </a:endParaRPr>
            </a:p>
          </p:txBody>
        </p:sp>
        <p:cxnSp>
          <p:nvCxnSpPr>
            <p:cNvPr id="26" name="直接箭头连接符 25"/>
            <p:cNvCxnSpPr>
              <a:stCxn id="24" idx="2"/>
            </p:cNvCxnSpPr>
            <p:nvPr/>
          </p:nvCxnSpPr>
          <p:spPr>
            <a:xfrm flipH="1">
              <a:off x="4427984" y="2573615"/>
              <a:ext cx="1224136" cy="13594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2" name="组合 51"/>
          <p:cNvGrpSpPr/>
          <p:nvPr/>
        </p:nvGrpSpPr>
        <p:grpSpPr>
          <a:xfrm>
            <a:off x="3491880" y="4725144"/>
            <a:ext cx="1440160" cy="720080"/>
            <a:chOff x="3491880" y="4725144"/>
            <a:chExt cx="1440160" cy="720080"/>
          </a:xfrm>
        </p:grpSpPr>
        <p:cxnSp>
          <p:nvCxnSpPr>
            <p:cNvPr id="29" name="直接箭头连接符 28"/>
            <p:cNvCxnSpPr>
              <a:stCxn id="31" idx="5"/>
            </p:cNvCxnSpPr>
            <p:nvPr/>
          </p:nvCxnSpPr>
          <p:spPr>
            <a:xfrm>
              <a:off x="3737731" y="4970995"/>
              <a:ext cx="1194309" cy="474229"/>
            </a:xfrm>
            <a:prstGeom prst="straightConnector1">
              <a:avLst/>
            </a:prstGeom>
            <a:ln>
              <a:solidFill>
                <a:srgbClr val="FF33CC"/>
              </a:solidFill>
              <a:tailEnd type="arrow"/>
            </a:ln>
          </p:spPr>
          <p:style>
            <a:lnRef idx="2">
              <a:schemeClr val="accent1"/>
            </a:lnRef>
            <a:fillRef idx="0">
              <a:schemeClr val="accent1"/>
            </a:fillRef>
            <a:effectRef idx="1">
              <a:schemeClr val="accent1"/>
            </a:effectRef>
            <a:fontRef idx="minor">
              <a:schemeClr val="tx1"/>
            </a:fontRef>
          </p:style>
        </p:cxnSp>
        <p:sp>
          <p:nvSpPr>
            <p:cNvPr id="31" name="椭圆 30"/>
            <p:cNvSpPr/>
            <p:nvPr/>
          </p:nvSpPr>
          <p:spPr>
            <a:xfrm>
              <a:off x="3491880" y="4725144"/>
              <a:ext cx="288032" cy="288032"/>
            </a:xfrm>
            <a:prstGeom prst="ellipse">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4788024" y="5373216"/>
            <a:ext cx="288032" cy="288032"/>
          </a:xfrm>
          <a:prstGeom prst="ellipse">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076056" y="5373216"/>
            <a:ext cx="288032" cy="288032"/>
          </a:xfrm>
          <a:prstGeom prst="ellipse">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3419872" y="3861048"/>
            <a:ext cx="1800200" cy="1512168"/>
            <a:chOff x="3419872" y="3861048"/>
            <a:chExt cx="1800200" cy="1512168"/>
          </a:xfrm>
        </p:grpSpPr>
        <p:sp>
          <p:nvSpPr>
            <p:cNvPr id="34" name="椭圆 33"/>
            <p:cNvSpPr/>
            <p:nvPr/>
          </p:nvSpPr>
          <p:spPr>
            <a:xfrm>
              <a:off x="3419872" y="3861048"/>
              <a:ext cx="288032" cy="288032"/>
            </a:xfrm>
            <a:prstGeom prst="ellipse">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p:cNvCxnSpPr>
              <a:stCxn id="34" idx="5"/>
              <a:endCxn id="33" idx="0"/>
            </p:cNvCxnSpPr>
            <p:nvPr/>
          </p:nvCxnSpPr>
          <p:spPr>
            <a:xfrm>
              <a:off x="3665723" y="4106899"/>
              <a:ext cx="1554349" cy="1266317"/>
            </a:xfrm>
            <a:prstGeom prst="straightConnector1">
              <a:avLst/>
            </a:prstGeom>
            <a:ln>
              <a:solidFill>
                <a:srgbClr val="FF33CC"/>
              </a:solidFill>
              <a:tailEnd type="arrow"/>
            </a:ln>
          </p:spPr>
          <p:style>
            <a:lnRef idx="2">
              <a:schemeClr val="accent1"/>
            </a:lnRef>
            <a:fillRef idx="0">
              <a:schemeClr val="accent1"/>
            </a:fillRef>
            <a:effectRef idx="1">
              <a:schemeClr val="accent1"/>
            </a:effectRef>
            <a:fontRef idx="minor">
              <a:schemeClr val="tx1"/>
            </a:fontRef>
          </p:style>
        </p:cxnSp>
      </p:grpSp>
      <p:sp>
        <p:nvSpPr>
          <p:cNvPr id="40" name="椭圆 39"/>
          <p:cNvSpPr/>
          <p:nvPr/>
        </p:nvSpPr>
        <p:spPr>
          <a:xfrm>
            <a:off x="8028384" y="5373216"/>
            <a:ext cx="288032" cy="288032"/>
          </a:xfrm>
          <a:prstGeom prst="ellipse">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316416" y="5373216"/>
            <a:ext cx="288032" cy="288032"/>
          </a:xfrm>
          <a:prstGeom prst="ellipse">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6732240" y="4149080"/>
            <a:ext cx="1728192" cy="1224136"/>
            <a:chOff x="6732240" y="4149080"/>
            <a:chExt cx="1728192" cy="1224136"/>
          </a:xfrm>
        </p:grpSpPr>
        <p:cxnSp>
          <p:nvCxnSpPr>
            <p:cNvPr id="43" name="直接箭头连接符 42"/>
            <p:cNvCxnSpPr>
              <a:stCxn id="44" idx="5"/>
              <a:endCxn id="41" idx="0"/>
            </p:cNvCxnSpPr>
            <p:nvPr/>
          </p:nvCxnSpPr>
          <p:spPr>
            <a:xfrm>
              <a:off x="6978091" y="4394931"/>
              <a:ext cx="1482341" cy="978285"/>
            </a:xfrm>
            <a:prstGeom prst="straightConnector1">
              <a:avLst/>
            </a:prstGeom>
            <a:ln>
              <a:solidFill>
                <a:srgbClr val="FF33CC"/>
              </a:solidFill>
              <a:tailEnd type="arrow"/>
            </a:ln>
          </p:spPr>
          <p:style>
            <a:lnRef idx="2">
              <a:schemeClr val="accent1"/>
            </a:lnRef>
            <a:fillRef idx="0">
              <a:schemeClr val="accent1"/>
            </a:fillRef>
            <a:effectRef idx="1">
              <a:schemeClr val="accent1"/>
            </a:effectRef>
            <a:fontRef idx="minor">
              <a:schemeClr val="tx1"/>
            </a:fontRef>
          </p:style>
        </p:cxnSp>
        <p:sp>
          <p:nvSpPr>
            <p:cNvPr id="44" name="椭圆 43"/>
            <p:cNvSpPr/>
            <p:nvPr/>
          </p:nvSpPr>
          <p:spPr>
            <a:xfrm>
              <a:off x="6732240" y="4149080"/>
              <a:ext cx="288032" cy="288032"/>
            </a:xfrm>
            <a:prstGeom prst="ellipse">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TextBox 45"/>
          <p:cNvSpPr txBox="1"/>
          <p:nvPr/>
        </p:nvSpPr>
        <p:spPr>
          <a:xfrm>
            <a:off x="899592" y="5733256"/>
            <a:ext cx="2376264" cy="338554"/>
          </a:xfrm>
          <a:prstGeom prst="rect">
            <a:avLst/>
          </a:prstGeom>
          <a:noFill/>
        </p:spPr>
        <p:txBody>
          <a:bodyPr wrap="square" rtlCol="0">
            <a:spAutoFit/>
          </a:bodyPr>
          <a:lstStyle/>
          <a:p>
            <a:pPr algn="r"/>
            <a:r>
              <a:rPr lang="en-GB" altLang="zh-CN" sz="1600" dirty="0" smtClean="0">
                <a:solidFill>
                  <a:srgbClr val="0000FF"/>
                </a:solidFill>
                <a:latin typeface="Times New Roman" pitchFamily="18" charset="0"/>
                <a:cs typeface="Times New Roman" pitchFamily="18" charset="0"/>
              </a:rPr>
              <a:t>With respect to operations</a:t>
            </a:r>
            <a:endParaRPr lang="zh-CN" altLang="en-US" sz="1600" dirty="0">
              <a:solidFill>
                <a:srgbClr val="0000FF"/>
              </a:solidFill>
              <a:latin typeface="Times New Roman" pitchFamily="18" charset="0"/>
              <a:cs typeface="Times New Roman" pitchFamily="18" charset="0"/>
            </a:endParaRPr>
          </a:p>
        </p:txBody>
      </p:sp>
      <p:cxnSp>
        <p:nvCxnSpPr>
          <p:cNvPr id="48" name="直接箭头连接符 47"/>
          <p:cNvCxnSpPr/>
          <p:nvPr/>
        </p:nvCxnSpPr>
        <p:spPr>
          <a:xfrm flipH="1">
            <a:off x="4932040" y="4365104"/>
            <a:ext cx="1728192" cy="1512168"/>
          </a:xfrm>
          <a:prstGeom prst="straightConnector1">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sp>
        <p:nvSpPr>
          <p:cNvPr id="49" name="右大括号 48"/>
          <p:cNvSpPr/>
          <p:nvPr/>
        </p:nvSpPr>
        <p:spPr>
          <a:xfrm>
            <a:off x="5220072" y="4293096"/>
            <a:ext cx="144016" cy="720080"/>
          </a:xfrm>
          <a:prstGeom prst="rightBrace">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cxnSp>
        <p:nvCxnSpPr>
          <p:cNvPr id="51" name="直接箭头连接符 50"/>
          <p:cNvCxnSpPr/>
          <p:nvPr/>
        </p:nvCxnSpPr>
        <p:spPr>
          <a:xfrm>
            <a:off x="5436096" y="4653136"/>
            <a:ext cx="2736304" cy="1224136"/>
          </a:xfrm>
          <a:prstGeom prst="straightConnector1">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sp>
        <p:nvSpPr>
          <p:cNvPr id="55" name="矩形 54"/>
          <p:cNvSpPr/>
          <p:nvPr/>
        </p:nvSpPr>
        <p:spPr>
          <a:xfrm>
            <a:off x="179512" y="4293096"/>
            <a:ext cx="288032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i="1" dirty="0" smtClean="0">
                <a:solidFill>
                  <a:srgbClr val="0000FF"/>
                </a:solidFill>
              </a:rPr>
              <a:t>A</a:t>
            </a:r>
            <a:r>
              <a:rPr lang="en-US" altLang="zh-CN" dirty="0" smtClean="0"/>
              <a:t> has missed </a:t>
            </a:r>
            <a:r>
              <a:rPr lang="en-US" altLang="zh-CN" dirty="0" smtClean="0">
                <a:solidFill>
                  <a:srgbClr val="FF0000"/>
                </a:solidFill>
              </a:rPr>
              <a:t>one </a:t>
            </a:r>
            <a:r>
              <a:rPr lang="en-US" altLang="zh-CN" dirty="0" smtClean="0"/>
              <a:t>operation from </a:t>
            </a:r>
            <a:r>
              <a:rPr lang="en-US" altLang="zh-CN" i="1" dirty="0" smtClean="0">
                <a:solidFill>
                  <a:srgbClr val="0000FF"/>
                </a:solidFill>
              </a:rPr>
              <a:t>B</a:t>
            </a:r>
            <a:r>
              <a:rPr lang="en-US" altLang="zh-CN" dirty="0" smtClean="0"/>
              <a:t>, yielding a max diff of 5 units </a:t>
            </a:r>
            <a:r>
              <a:rPr lang="en-US" altLang="zh-CN" dirty="0" smtClean="0">
                <a:sym typeface="Wingdings"/>
              </a:rPr>
              <a:t></a:t>
            </a:r>
            <a:r>
              <a:rPr lang="en-US" altLang="zh-CN" dirty="0" smtClean="0"/>
              <a:t>(1,5)</a:t>
            </a:r>
            <a:endParaRPr lang="zh-CN" altLang="en-US" dirty="0"/>
          </a:p>
        </p:txBody>
      </p:sp>
      <p:sp>
        <p:nvSpPr>
          <p:cNvPr id="56" name="TextBox 55"/>
          <p:cNvSpPr txBox="1"/>
          <p:nvPr/>
        </p:nvSpPr>
        <p:spPr>
          <a:xfrm>
            <a:off x="1115616" y="5517232"/>
            <a:ext cx="2160240" cy="338554"/>
          </a:xfrm>
          <a:prstGeom prst="rect">
            <a:avLst/>
          </a:prstGeom>
          <a:noFill/>
        </p:spPr>
        <p:txBody>
          <a:bodyPr wrap="square" rtlCol="0">
            <a:spAutoFit/>
          </a:bodyPr>
          <a:lstStyle/>
          <a:p>
            <a:pPr algn="r"/>
            <a:r>
              <a:rPr lang="en-GB" altLang="zh-CN" sz="1600" dirty="0" smtClean="0">
                <a:solidFill>
                  <a:srgbClr val="0000FF"/>
                </a:solidFill>
                <a:latin typeface="Times New Roman" pitchFamily="18" charset="0"/>
                <a:cs typeface="Times New Roman" pitchFamily="18" charset="0"/>
              </a:rPr>
              <a:t>Tentative local updates</a:t>
            </a:r>
            <a:endParaRPr lang="zh-CN" altLang="en-US" sz="1600" dirty="0">
              <a:solidFill>
                <a:srgbClr val="0000FF"/>
              </a:solidFill>
              <a:latin typeface="Times New Roman" pitchFamily="18" charset="0"/>
              <a:cs typeface="Times New Roman" pitchFamily="18" charset="0"/>
            </a:endParaRPr>
          </a:p>
        </p:txBody>
      </p:sp>
      <p:grpSp>
        <p:nvGrpSpPr>
          <p:cNvPr id="65" name="组合 64"/>
          <p:cNvGrpSpPr/>
          <p:nvPr/>
        </p:nvGrpSpPr>
        <p:grpSpPr>
          <a:xfrm>
            <a:off x="5148064" y="5949280"/>
            <a:ext cx="3744416" cy="698594"/>
            <a:chOff x="5148064" y="5949280"/>
            <a:chExt cx="3744416" cy="698594"/>
          </a:xfrm>
        </p:grpSpPr>
        <p:sp>
          <p:nvSpPr>
            <p:cNvPr id="57" name="TextBox 56"/>
            <p:cNvSpPr txBox="1"/>
            <p:nvPr/>
          </p:nvSpPr>
          <p:spPr>
            <a:xfrm>
              <a:off x="7596336" y="6309320"/>
              <a:ext cx="1296144"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1600" dirty="0" smtClean="0"/>
                <a:t>Total weight</a:t>
              </a:r>
              <a:endParaRPr lang="zh-CN" altLang="en-US" sz="1600" dirty="0"/>
            </a:p>
          </p:txBody>
        </p:sp>
        <p:cxnSp>
          <p:nvCxnSpPr>
            <p:cNvPr id="61" name="直接箭头连接符 60"/>
            <p:cNvCxnSpPr>
              <a:stCxn id="57" idx="1"/>
            </p:cNvCxnSpPr>
            <p:nvPr/>
          </p:nvCxnSpPr>
          <p:spPr>
            <a:xfrm flipH="1" flipV="1">
              <a:off x="5148064" y="5949280"/>
              <a:ext cx="2448272" cy="5293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直接箭头连接符 62"/>
            <p:cNvCxnSpPr/>
            <p:nvPr/>
          </p:nvCxnSpPr>
          <p:spPr>
            <a:xfrm flipH="1" flipV="1">
              <a:off x="8460432" y="5949280"/>
              <a:ext cx="216024"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2" name="灯片编号占位符 41"/>
          <p:cNvSpPr>
            <a:spLocks noGrp="1"/>
          </p:cNvSpPr>
          <p:nvPr>
            <p:ph type="sldNum" sz="quarter" idx="12"/>
          </p:nvPr>
        </p:nvSpPr>
        <p:spPr/>
        <p:txBody>
          <a:bodyPr/>
          <a:lstStyle/>
          <a:p>
            <a:fld id="{0C913308-F349-4B6D-A68A-DD1791B4A57B}" type="slidenum">
              <a:rPr lang="zh-CN" altLang="en-US" smtClean="0"/>
              <a:pPr/>
              <a:t>20</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slide(fromTop)">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nodeType="afterEffect">
                                  <p:stCondLst>
                                    <p:cond delay="0"/>
                                  </p:stCondLst>
                                  <p:childTnLst>
                                    <p:set>
                                      <p:cBhvr>
                                        <p:cTn id="77" dur="1" fill="hold">
                                          <p:stCondLst>
                                            <p:cond delay="0"/>
                                          </p:stCondLst>
                                        </p:cTn>
                                        <p:tgtEl>
                                          <p:spTgt spid="5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2" grpId="0" animBg="1"/>
      <p:bldP spid="33" grpId="0" animBg="1"/>
      <p:bldP spid="40" grpId="0" animBg="1"/>
      <p:bldP spid="41" grpId="0" animBg="1"/>
      <p:bldP spid="46" grpId="0"/>
      <p:bldP spid="49" grpId="0" animBg="1"/>
      <p:bldP spid="55" grpId="0" animBg="1"/>
      <p:bldP spid="5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363272" cy="792088"/>
          </a:xfrm>
        </p:spPr>
        <p:txBody>
          <a:bodyPr>
            <a:noAutofit/>
          </a:bodyPr>
          <a:lstStyle/>
          <a:p>
            <a:r>
              <a:rPr lang="en-GB" altLang="zh-CN" sz="4000" dirty="0" smtClean="0"/>
              <a:t>Fine-Grained and Coarse-Grained </a:t>
            </a:r>
            <a:r>
              <a:rPr lang="en-GB" altLang="zh-CN" sz="4000" dirty="0" err="1" smtClean="0"/>
              <a:t>Conits</a:t>
            </a:r>
            <a:endParaRPr lang="zh-CN" altLang="en-US" sz="4000" dirty="0"/>
          </a:p>
        </p:txBody>
      </p:sp>
      <p:sp>
        <p:nvSpPr>
          <p:cNvPr id="3" name="内容占位符 2"/>
          <p:cNvSpPr>
            <a:spLocks noGrp="1"/>
          </p:cNvSpPr>
          <p:nvPr>
            <p:ph idx="1"/>
          </p:nvPr>
        </p:nvSpPr>
        <p:spPr>
          <a:xfrm>
            <a:off x="457200" y="1268760"/>
            <a:ext cx="8229600" cy="3888432"/>
          </a:xfrm>
        </p:spPr>
        <p:txBody>
          <a:bodyPr>
            <a:normAutofit/>
          </a:bodyPr>
          <a:lstStyle/>
          <a:p>
            <a:pPr>
              <a:spcBef>
                <a:spcPts val="1200"/>
              </a:spcBef>
            </a:pPr>
            <a:r>
              <a:rPr lang="en-GB" altLang="zh-CN" dirty="0" smtClean="0"/>
              <a:t>A </a:t>
            </a:r>
            <a:r>
              <a:rPr lang="en-GB" altLang="zh-CN" u="sng" dirty="0" smtClean="0">
                <a:solidFill>
                  <a:srgbClr val="0070C0"/>
                </a:solidFill>
              </a:rPr>
              <a:t>coarse grained </a:t>
            </a:r>
            <a:r>
              <a:rPr lang="en-GB" altLang="zh-CN" dirty="0" err="1" smtClean="0">
                <a:solidFill>
                  <a:srgbClr val="0070C0"/>
                </a:solidFill>
              </a:rPr>
              <a:t>conit</a:t>
            </a:r>
            <a:r>
              <a:rPr lang="en-GB" altLang="zh-CN" dirty="0" smtClean="0"/>
              <a:t>: represents a lot of data, e.g., a complete database </a:t>
            </a:r>
          </a:p>
          <a:p>
            <a:pPr lvl="1">
              <a:spcBef>
                <a:spcPts val="1200"/>
              </a:spcBef>
            </a:pPr>
            <a:r>
              <a:rPr lang="en-GB" altLang="zh-CN" dirty="0" smtClean="0"/>
              <a:t>Updates are aggregated for all the data in the </a:t>
            </a:r>
            <a:r>
              <a:rPr lang="en-GB" altLang="zh-CN" dirty="0" err="1" smtClean="0"/>
              <a:t>conit</a:t>
            </a:r>
            <a:endParaRPr lang="en-GB" altLang="zh-CN" dirty="0" smtClean="0"/>
          </a:p>
          <a:p>
            <a:pPr lvl="1">
              <a:spcBef>
                <a:spcPts val="1200"/>
              </a:spcBef>
            </a:pPr>
            <a:r>
              <a:rPr lang="en-GB" altLang="zh-CN" dirty="0" smtClean="0"/>
              <a:t>Replicas will be sooner in an inconsistent state.</a:t>
            </a:r>
          </a:p>
          <a:p>
            <a:pPr>
              <a:spcBef>
                <a:spcPts val="1200"/>
              </a:spcBef>
            </a:pPr>
            <a:r>
              <a:rPr lang="en-GB" altLang="zh-CN" dirty="0" smtClean="0"/>
              <a:t>A </a:t>
            </a:r>
            <a:r>
              <a:rPr lang="en-GB" altLang="zh-CN" u="sng" dirty="0" smtClean="0">
                <a:solidFill>
                  <a:srgbClr val="0070C0"/>
                </a:solidFill>
              </a:rPr>
              <a:t>smaller</a:t>
            </a:r>
            <a:r>
              <a:rPr lang="en-GB" altLang="zh-CN" dirty="0" smtClean="0">
                <a:solidFill>
                  <a:srgbClr val="0070C0"/>
                </a:solidFill>
              </a:rPr>
              <a:t> </a:t>
            </a:r>
            <a:r>
              <a:rPr lang="en-GB" altLang="zh-CN" dirty="0" err="1" smtClean="0">
                <a:solidFill>
                  <a:srgbClr val="0070C0"/>
                </a:solidFill>
              </a:rPr>
              <a:t>conit</a:t>
            </a:r>
            <a:r>
              <a:rPr lang="en-GB" altLang="zh-CN" dirty="0" smtClean="0"/>
              <a:t>: the data items contained in a </a:t>
            </a:r>
            <a:r>
              <a:rPr lang="en-GB" altLang="zh-CN" dirty="0" err="1" smtClean="0"/>
              <a:t>conit</a:t>
            </a:r>
            <a:r>
              <a:rPr lang="en-GB" altLang="zh-CN" dirty="0" smtClean="0"/>
              <a:t> are used completely independently (</a:t>
            </a:r>
            <a:r>
              <a:rPr lang="en-GB" altLang="zh-CN" dirty="0" smtClean="0">
                <a:solidFill>
                  <a:srgbClr val="FF0000"/>
                </a:solidFill>
              </a:rPr>
              <a:t>falsely share</a:t>
            </a:r>
            <a:r>
              <a:rPr lang="en-GB" altLang="zh-CN" dirty="0" smtClean="0"/>
              <a:t> the </a:t>
            </a:r>
            <a:r>
              <a:rPr lang="en-GB" altLang="zh-CN" dirty="0" err="1" smtClean="0"/>
              <a:t>conit</a:t>
            </a:r>
            <a:r>
              <a:rPr lang="en-GB" altLang="zh-CN" dirty="0" smtClean="0"/>
              <a: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3074" name="Picture 2"/>
          <p:cNvPicPr>
            <a:picLocks noChangeAspect="1" noChangeArrowheads="1"/>
          </p:cNvPicPr>
          <p:nvPr/>
        </p:nvPicPr>
        <p:blipFill>
          <a:blip r:embed="rId3" cstate="print"/>
          <a:srcRect/>
          <a:stretch>
            <a:fillRect/>
          </a:stretch>
        </p:blipFill>
        <p:spPr bwMode="auto">
          <a:xfrm>
            <a:off x="5292080" y="4653136"/>
            <a:ext cx="3314700" cy="1895475"/>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21</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219256" cy="1080120"/>
          </a:xfrm>
        </p:spPr>
        <p:txBody>
          <a:bodyPr>
            <a:noAutofit/>
          </a:bodyPr>
          <a:lstStyle/>
          <a:p>
            <a:r>
              <a:rPr lang="en-US" altLang="zh-CN" sz="4000" dirty="0" smtClean="0"/>
              <a:t>Choosing The Appropriate Granularity  For A </a:t>
            </a:r>
            <a:r>
              <a:rPr lang="en-US" altLang="zh-CN" sz="4000" dirty="0" err="1" smtClean="0"/>
              <a:t>Conit</a:t>
            </a:r>
            <a:endParaRPr lang="zh-CN" altLang="en-US" sz="4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7" name="Picture 4" descr="07-03"/>
          <p:cNvPicPr>
            <a:picLocks noChangeAspect="1" noChangeArrowheads="1"/>
          </p:cNvPicPr>
          <p:nvPr/>
        </p:nvPicPr>
        <p:blipFill>
          <a:blip r:embed="rId3" cstate="print"/>
          <a:srcRect r="53111"/>
          <a:stretch>
            <a:fillRect/>
          </a:stretch>
        </p:blipFill>
        <p:spPr bwMode="auto">
          <a:xfrm>
            <a:off x="827584" y="3225750"/>
            <a:ext cx="3421092" cy="2114550"/>
          </a:xfrm>
          <a:prstGeom prst="rect">
            <a:avLst/>
          </a:prstGeom>
          <a:noFill/>
        </p:spPr>
      </p:pic>
      <p:pic>
        <p:nvPicPr>
          <p:cNvPr id="8" name="Picture 4" descr="07-03"/>
          <p:cNvPicPr>
            <a:picLocks noChangeAspect="1" noChangeArrowheads="1"/>
          </p:cNvPicPr>
          <p:nvPr/>
        </p:nvPicPr>
        <p:blipFill>
          <a:blip r:embed="rId3" cstate="print"/>
          <a:srcRect l="52893" t="13588"/>
          <a:stretch>
            <a:fillRect/>
          </a:stretch>
        </p:blipFill>
        <p:spPr bwMode="auto">
          <a:xfrm>
            <a:off x="4932040" y="3513075"/>
            <a:ext cx="3436998" cy="1827225"/>
          </a:xfrm>
          <a:prstGeom prst="rect">
            <a:avLst/>
          </a:prstGeom>
          <a:noFill/>
        </p:spPr>
      </p:pic>
      <p:sp>
        <p:nvSpPr>
          <p:cNvPr id="9" name="矩形 8"/>
          <p:cNvSpPr/>
          <p:nvPr/>
        </p:nvSpPr>
        <p:spPr>
          <a:xfrm>
            <a:off x="5080195" y="5602014"/>
            <a:ext cx="4063805" cy="923330"/>
          </a:xfrm>
          <a:prstGeom prst="rect">
            <a:avLst/>
          </a:prstGeom>
        </p:spPr>
        <p:txBody>
          <a:bodyPr wrap="square">
            <a:spAutoFit/>
          </a:bodyPr>
          <a:lstStyle/>
          <a:p>
            <a:r>
              <a:rPr lang="en-US" altLang="zh-CN" dirty="0" smtClean="0">
                <a:ea typeface="宋体" charset="-122"/>
              </a:rPr>
              <a:t>No update propagation is needed (yet).</a:t>
            </a:r>
          </a:p>
          <a:p>
            <a:r>
              <a:rPr lang="en-US" altLang="zh-CN" dirty="0" smtClean="0"/>
              <a:t>The replicas are still considered to be up to date.</a:t>
            </a:r>
            <a:endParaRPr lang="zh-CN" altLang="en-US" dirty="0"/>
          </a:p>
        </p:txBody>
      </p:sp>
      <p:sp>
        <p:nvSpPr>
          <p:cNvPr id="10" name="矩形 9"/>
          <p:cNvSpPr/>
          <p:nvPr/>
        </p:nvSpPr>
        <p:spPr>
          <a:xfrm>
            <a:off x="467544" y="5602014"/>
            <a:ext cx="4279761" cy="369332"/>
          </a:xfrm>
          <a:prstGeom prst="rect">
            <a:avLst/>
          </a:prstGeom>
        </p:spPr>
        <p:txBody>
          <a:bodyPr wrap="none">
            <a:spAutoFit/>
          </a:bodyPr>
          <a:lstStyle/>
          <a:p>
            <a:r>
              <a:rPr lang="en-US" altLang="zh-CN" dirty="0" smtClean="0">
                <a:ea typeface="宋体" charset="-122"/>
              </a:rPr>
              <a:t>Two updates lead to update propagation. </a:t>
            </a:r>
            <a:endParaRPr lang="zh-CN" altLang="en-US" dirty="0"/>
          </a:p>
        </p:txBody>
      </p:sp>
      <p:sp>
        <p:nvSpPr>
          <p:cNvPr id="11" name="矩形 10"/>
          <p:cNvSpPr/>
          <p:nvPr/>
        </p:nvSpPr>
        <p:spPr>
          <a:xfrm>
            <a:off x="683568" y="1916832"/>
            <a:ext cx="7920880" cy="830997"/>
          </a:xfrm>
          <a:prstGeom prst="rect">
            <a:avLst/>
          </a:prstGeom>
          <a:ln w="28575">
            <a:solidFill>
              <a:srgbClr val="0000FF"/>
            </a:solidFill>
          </a:ln>
        </p:spPr>
        <p:txBody>
          <a:bodyPr wrap="square">
            <a:spAutoFit/>
          </a:bodyPr>
          <a:lstStyle/>
          <a:p>
            <a:r>
              <a:rPr lang="en-US" altLang="zh-CN" sz="2400" dirty="0" smtClean="0">
                <a:solidFill>
                  <a:srgbClr val="0000FF"/>
                </a:solidFill>
              </a:rPr>
              <a:t>Assumption: </a:t>
            </a:r>
            <a:r>
              <a:rPr lang="en-US" altLang="zh-CN" sz="2400" dirty="0" smtClean="0"/>
              <a:t>two replicas may differ in no more than one outstanding update. </a:t>
            </a:r>
            <a:endParaRPr lang="zh-CN" altLang="en-US" sz="2400" dirty="0"/>
          </a:p>
        </p:txBody>
      </p:sp>
      <p:sp>
        <p:nvSpPr>
          <p:cNvPr id="12" name="灯片编号占位符 11"/>
          <p:cNvSpPr>
            <a:spLocks noGrp="1"/>
          </p:cNvSpPr>
          <p:nvPr>
            <p:ph type="sldNum" sz="quarter" idx="12"/>
          </p:nvPr>
        </p:nvSpPr>
        <p:spPr/>
        <p:txBody>
          <a:bodyPr/>
          <a:lstStyle/>
          <a:p>
            <a:fld id="{0C913308-F349-4B6D-A68A-DD1791B4A57B}" type="slidenum">
              <a:rPr lang="zh-CN" altLang="en-US" smtClean="0"/>
              <a:pPr/>
              <a:t>22</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cstate="print"/>
          <a:srcRect/>
          <a:stretch>
            <a:fillRect/>
          </a:stretch>
        </p:blipFill>
        <p:spPr bwMode="auto">
          <a:xfrm>
            <a:off x="3995936" y="4509120"/>
            <a:ext cx="2673668" cy="2010251"/>
          </a:xfrm>
          <a:prstGeom prst="rect">
            <a:avLst/>
          </a:prstGeom>
          <a:noFill/>
          <a:ln w="9525">
            <a:noFill/>
            <a:miter lim="800000"/>
            <a:headEnd/>
            <a:tailEnd/>
          </a:ln>
        </p:spPr>
      </p:pic>
      <p:pic>
        <p:nvPicPr>
          <p:cNvPr id="4098" name="Picture 2"/>
          <p:cNvPicPr>
            <a:picLocks noChangeAspect="1" noChangeArrowheads="1"/>
          </p:cNvPicPr>
          <p:nvPr/>
        </p:nvPicPr>
        <p:blipFill>
          <a:blip r:embed="rId4" cstate="print"/>
          <a:srcRect/>
          <a:stretch>
            <a:fillRect/>
          </a:stretch>
        </p:blipFill>
        <p:spPr bwMode="auto">
          <a:xfrm>
            <a:off x="7092280" y="4509120"/>
            <a:ext cx="1593056" cy="2143125"/>
          </a:xfrm>
          <a:prstGeom prst="rect">
            <a:avLst/>
          </a:prstGeom>
          <a:noFill/>
          <a:ln w="9525">
            <a:noFill/>
            <a:miter lim="800000"/>
            <a:headEnd/>
            <a:tailEnd/>
          </a:ln>
        </p:spPr>
      </p:pic>
      <p:sp>
        <p:nvSpPr>
          <p:cNvPr id="2" name="标题 1"/>
          <p:cNvSpPr>
            <a:spLocks noGrp="1"/>
          </p:cNvSpPr>
          <p:nvPr>
            <p:ph type="title"/>
          </p:nvPr>
        </p:nvSpPr>
        <p:spPr>
          <a:xfrm>
            <a:off x="457200" y="-27384"/>
            <a:ext cx="8229600" cy="1143000"/>
          </a:xfrm>
        </p:spPr>
        <p:txBody>
          <a:bodyPr/>
          <a:lstStyle/>
          <a:p>
            <a:r>
              <a:rPr lang="en-GB" altLang="zh-CN" dirty="0" smtClean="0"/>
              <a:t>Problems About </a:t>
            </a:r>
            <a:r>
              <a:rPr lang="en-GB" altLang="zh-CN" dirty="0" err="1" smtClean="0"/>
              <a:t>Conit</a:t>
            </a:r>
            <a:endParaRPr lang="zh-CN" altLang="en-US" dirty="0"/>
          </a:p>
        </p:txBody>
      </p:sp>
      <p:sp>
        <p:nvSpPr>
          <p:cNvPr id="3" name="内容占位符 2"/>
          <p:cNvSpPr>
            <a:spLocks noGrp="1"/>
          </p:cNvSpPr>
          <p:nvPr>
            <p:ph idx="1"/>
          </p:nvPr>
        </p:nvSpPr>
        <p:spPr>
          <a:xfrm>
            <a:off x="457200" y="1204008"/>
            <a:ext cx="8229600" cy="3593144"/>
          </a:xfrm>
        </p:spPr>
        <p:txBody>
          <a:bodyPr>
            <a:normAutofit/>
          </a:bodyPr>
          <a:lstStyle/>
          <a:p>
            <a:pPr>
              <a:spcBef>
                <a:spcPts val="1200"/>
              </a:spcBef>
              <a:spcAft>
                <a:spcPts val="600"/>
              </a:spcAft>
            </a:pPr>
            <a:r>
              <a:rPr lang="en-US" altLang="zh-CN" dirty="0" smtClean="0"/>
              <a:t>There is a </a:t>
            </a:r>
            <a:r>
              <a:rPr lang="en-US" altLang="zh-CN" dirty="0" smtClean="0">
                <a:solidFill>
                  <a:srgbClr val="0070C0"/>
                </a:solidFill>
              </a:rPr>
              <a:t>trade-off</a:t>
            </a:r>
            <a:r>
              <a:rPr lang="en-US" altLang="zh-CN" dirty="0" smtClean="0"/>
              <a:t> between maintaining fine-grained and coarse-grained </a:t>
            </a:r>
            <a:r>
              <a:rPr lang="en-US" altLang="zh-CN" dirty="0" err="1" smtClean="0"/>
              <a:t>conits</a:t>
            </a:r>
            <a:r>
              <a:rPr lang="en-US" altLang="zh-CN" dirty="0" smtClean="0"/>
              <a:t>.</a:t>
            </a:r>
            <a:endParaRPr lang="zh-CN" altLang="en-US" dirty="0" smtClean="0"/>
          </a:p>
          <a:p>
            <a:pPr>
              <a:spcBef>
                <a:spcPts val="1200"/>
              </a:spcBef>
              <a:spcAft>
                <a:spcPts val="600"/>
              </a:spcAft>
            </a:pPr>
            <a:r>
              <a:rPr lang="en-US" altLang="zh-CN" dirty="0" smtClean="0"/>
              <a:t>Making </a:t>
            </a:r>
            <a:r>
              <a:rPr lang="en-US" altLang="zh-CN" dirty="0" err="1" smtClean="0"/>
              <a:t>conits</a:t>
            </a:r>
            <a:r>
              <a:rPr lang="en-US" altLang="zh-CN" dirty="0" smtClean="0"/>
              <a:t> very small </a:t>
            </a:r>
            <a:r>
              <a:rPr lang="en-US" altLang="zh-CN" dirty="0" smtClean="0">
                <a:solidFill>
                  <a:srgbClr val="FF0000"/>
                </a:solidFill>
              </a:rPr>
              <a:t>is not </a:t>
            </a:r>
            <a:r>
              <a:rPr lang="en-US" altLang="zh-CN" dirty="0" smtClean="0"/>
              <a:t>a good idea, </a:t>
            </a:r>
          </a:p>
          <a:p>
            <a:pPr lvl="1">
              <a:spcBef>
                <a:spcPts val="600"/>
              </a:spcBef>
              <a:spcAft>
                <a:spcPts val="600"/>
              </a:spcAft>
            </a:pPr>
            <a:r>
              <a:rPr lang="en-US" altLang="zh-CN" dirty="0" smtClean="0"/>
              <a:t>The total number of </a:t>
            </a:r>
            <a:r>
              <a:rPr lang="en-US" altLang="zh-CN" dirty="0" err="1" smtClean="0"/>
              <a:t>conits</a:t>
            </a:r>
            <a:r>
              <a:rPr lang="en-US" altLang="zh-CN" dirty="0" smtClean="0"/>
              <a:t> that need to be managed grows as well. There is an </a:t>
            </a:r>
            <a:r>
              <a:rPr lang="en-US" altLang="zh-CN" dirty="0" smtClean="0">
                <a:solidFill>
                  <a:srgbClr val="0070C0"/>
                </a:solidFill>
              </a:rPr>
              <a:t>overhead related to management</a:t>
            </a:r>
            <a:r>
              <a:rPr lang="en-US" altLang="zh-CN" dirty="0" smtClean="0"/>
              <a:t>. </a:t>
            </a:r>
          </a:p>
          <a:p>
            <a:pPr lvl="1">
              <a:spcBef>
                <a:spcPts val="600"/>
              </a:spcBef>
            </a:pPr>
            <a:r>
              <a:rPr lang="en-US" altLang="zh-CN" dirty="0" smtClean="0"/>
              <a:t>This overhead may adversely affect overall performance.</a:t>
            </a:r>
          </a:p>
          <a:p>
            <a:pPr lvl="2">
              <a:spcAft>
                <a:spcPts val="600"/>
              </a:spcAft>
            </a:pPr>
            <a:endParaRPr lang="en-US" altLang="zh-CN" sz="2600" dirty="0" smtClean="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23</a:t>
            </a:fld>
            <a:r>
              <a:rPr lang="en-US" altLang="zh-CN" smtClean="0"/>
              <a:t>/111</a:t>
            </a:r>
            <a:endParaRPr lang="zh-CN" altLang="en-US" dirty="0"/>
          </a:p>
        </p:txBody>
      </p:sp>
      <p:sp>
        <p:nvSpPr>
          <p:cNvPr id="10" name="矩形 9"/>
          <p:cNvSpPr/>
          <p:nvPr/>
        </p:nvSpPr>
        <p:spPr>
          <a:xfrm>
            <a:off x="4357686" y="2285992"/>
            <a:ext cx="857256"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1+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4704"/>
            <a:ext cx="8229600" cy="1143000"/>
          </a:xfrm>
        </p:spPr>
        <p:txBody>
          <a:bodyPr>
            <a:normAutofit fontScale="90000"/>
          </a:bodyPr>
          <a:lstStyle/>
          <a:p>
            <a:r>
              <a:rPr lang="en-US" altLang="zh-CN" dirty="0" smtClean="0"/>
              <a:t>Two Important Issues For </a:t>
            </a:r>
            <a:r>
              <a:rPr lang="en-US" altLang="zh-CN" dirty="0" err="1" smtClean="0"/>
              <a:t>Conits</a:t>
            </a:r>
            <a:r>
              <a:rPr lang="en-US" altLang="zh-CN" dirty="0" smtClean="0"/>
              <a:t>’ Practical Use</a:t>
            </a:r>
            <a:endParaRPr lang="zh-CN" altLang="en-US" dirty="0"/>
          </a:p>
        </p:txBody>
      </p:sp>
      <p:sp>
        <p:nvSpPr>
          <p:cNvPr id="3" name="内容占位符 2"/>
          <p:cNvSpPr>
            <a:spLocks noGrp="1"/>
          </p:cNvSpPr>
          <p:nvPr>
            <p:ph idx="1"/>
          </p:nvPr>
        </p:nvSpPr>
        <p:spPr>
          <a:xfrm>
            <a:off x="457200" y="2060848"/>
            <a:ext cx="8229600" cy="4392488"/>
          </a:xfrm>
        </p:spPr>
        <p:txBody>
          <a:bodyPr>
            <a:normAutofit/>
          </a:bodyPr>
          <a:lstStyle/>
          <a:p>
            <a:pPr marL="484632" indent="-457200">
              <a:spcAft>
                <a:spcPts val="600"/>
              </a:spcAft>
              <a:buFont typeface="+mj-lt"/>
              <a:buAutoNum type="arabicPeriod"/>
            </a:pPr>
            <a:r>
              <a:rPr lang="en-GB" altLang="zh-CN" b="1" dirty="0" smtClean="0">
                <a:solidFill>
                  <a:srgbClr val="FF0000"/>
                </a:solidFill>
              </a:rPr>
              <a:t>Protocols</a:t>
            </a:r>
            <a:r>
              <a:rPr lang="en-GB" altLang="zh-CN" dirty="0" smtClean="0">
                <a:solidFill>
                  <a:srgbClr val="FF0000"/>
                </a:solidFill>
              </a:rPr>
              <a:t> </a:t>
            </a:r>
            <a:r>
              <a:rPr lang="en-GB" altLang="zh-CN" dirty="0" smtClean="0"/>
              <a:t>are needed in order to enforce consistency</a:t>
            </a:r>
          </a:p>
          <a:p>
            <a:pPr marL="484632" indent="-457200">
              <a:spcAft>
                <a:spcPts val="600"/>
              </a:spcAft>
              <a:buFont typeface="+mj-lt"/>
              <a:buAutoNum type="arabicPeriod"/>
            </a:pPr>
            <a:r>
              <a:rPr lang="en-GB" altLang="zh-CN" b="1" dirty="0" smtClean="0">
                <a:solidFill>
                  <a:srgbClr val="FF0000"/>
                </a:solidFill>
              </a:rPr>
              <a:t>Consistency requirements </a:t>
            </a:r>
            <a:r>
              <a:rPr lang="en-GB" altLang="zh-CN" dirty="0" smtClean="0"/>
              <a:t>have to be specified (which may be very difficult) by program developers for their applications</a:t>
            </a:r>
          </a:p>
          <a:p>
            <a:pPr lvl="1">
              <a:spcAft>
                <a:spcPts val="600"/>
              </a:spcAft>
            </a:pPr>
            <a:r>
              <a:rPr lang="en-US" altLang="zh-CN" sz="2700" dirty="0" smtClean="0"/>
              <a:t>It is mandatory that there are </a:t>
            </a:r>
            <a:r>
              <a:rPr lang="en-US" altLang="zh-CN" sz="2700" dirty="0" smtClean="0">
                <a:solidFill>
                  <a:srgbClr val="0070C0"/>
                </a:solidFill>
              </a:rPr>
              <a:t>simple</a:t>
            </a:r>
            <a:r>
              <a:rPr lang="en-US" altLang="zh-CN" sz="2700" dirty="0" smtClean="0"/>
              <a:t> and easy-to-understand programming </a:t>
            </a:r>
            <a:r>
              <a:rPr lang="en-US" altLang="zh-CN" sz="2700" dirty="0" smtClean="0">
                <a:solidFill>
                  <a:srgbClr val="0070C0"/>
                </a:solidFill>
              </a:rPr>
              <a:t>interfaces</a:t>
            </a:r>
            <a:r>
              <a:rPr lang="en-US" altLang="zh-CN" sz="2700" dirty="0" smtClean="0"/>
              <a:t>.</a:t>
            </a:r>
          </a:p>
          <a:p>
            <a:pPr lvl="1">
              <a:spcAft>
                <a:spcPts val="600"/>
              </a:spcAft>
            </a:pPr>
            <a:r>
              <a:rPr lang="en-US" altLang="zh-CN" sz="2500" dirty="0" smtClean="0"/>
              <a:t>E.g., </a:t>
            </a:r>
            <a:r>
              <a:rPr lang="en-US" altLang="zh-CN" sz="2500" u="sng" dirty="0" smtClean="0"/>
              <a:t>continuous consistency </a:t>
            </a:r>
            <a:r>
              <a:rPr lang="en-US" altLang="zh-CN" sz="2500" dirty="0" smtClean="0"/>
              <a:t>can be implemented as a </a:t>
            </a:r>
            <a:r>
              <a:rPr lang="en-US" altLang="zh-CN" sz="2500" u="sng" dirty="0" smtClean="0">
                <a:solidFill>
                  <a:srgbClr val="FF0000"/>
                </a:solidFill>
              </a:rPr>
              <a:t>toolkit</a:t>
            </a:r>
            <a:r>
              <a:rPr lang="en-US" altLang="zh-CN" sz="2500" dirty="0" smtClean="0"/>
              <a:t> which appears to programmers as just </a:t>
            </a:r>
            <a:r>
              <a:rPr lang="en-US" altLang="zh-CN" sz="2500" u="sng" dirty="0" smtClean="0"/>
              <a:t>another library </a:t>
            </a:r>
            <a:r>
              <a:rPr lang="en-US" altLang="zh-CN" sz="2500" dirty="0" smtClean="0"/>
              <a:t>that they link with their applications.</a:t>
            </a:r>
          </a:p>
          <a:p>
            <a:pPr lvl="2">
              <a:spcAft>
                <a:spcPts val="600"/>
              </a:spcAft>
            </a:pPr>
            <a:endParaRPr lang="en-US" altLang="zh-CN" sz="2600" dirty="0" smtClean="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24</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564672"/>
          </a:xfrm>
        </p:spPr>
        <p:txBody>
          <a:bodyPr>
            <a:normAutofit fontScale="90000"/>
          </a:bodyPr>
          <a:lstStyle/>
          <a:p>
            <a:r>
              <a:rPr lang="en-US" altLang="zh-CN" dirty="0" err="1" smtClean="0"/>
              <a:t>Conit</a:t>
            </a:r>
            <a:r>
              <a:rPr lang="en-US" altLang="zh-CN" dirty="0" smtClean="0"/>
              <a:t>: Example</a:t>
            </a:r>
            <a:endParaRPr lang="zh-CN" altLang="en-US" dirty="0"/>
          </a:p>
        </p:txBody>
      </p:sp>
      <p:sp>
        <p:nvSpPr>
          <p:cNvPr id="3" name="内容占位符 2"/>
          <p:cNvSpPr>
            <a:spLocks noGrp="1"/>
          </p:cNvSpPr>
          <p:nvPr>
            <p:ph idx="1"/>
          </p:nvPr>
        </p:nvSpPr>
        <p:spPr>
          <a:xfrm>
            <a:off x="457200" y="1412776"/>
            <a:ext cx="8229600" cy="4248472"/>
          </a:xfrm>
        </p:spPr>
        <p:txBody>
          <a:bodyPr>
            <a:normAutofit lnSpcReduction="10000"/>
          </a:bodyPr>
          <a:lstStyle/>
          <a:p>
            <a:r>
              <a:rPr lang="en-US" altLang="zh-CN" dirty="0" smtClean="0"/>
              <a:t>A </a:t>
            </a:r>
            <a:r>
              <a:rPr lang="en-US" altLang="zh-CN" dirty="0" err="1" smtClean="0"/>
              <a:t>conit</a:t>
            </a:r>
            <a:r>
              <a:rPr lang="en-US" altLang="zh-CN" dirty="0" smtClean="0"/>
              <a:t> is simply declared alongside an update of a data item.</a:t>
            </a:r>
          </a:p>
          <a:p>
            <a:pPr lvl="1">
              <a:buNone/>
            </a:pPr>
            <a:r>
              <a:rPr lang="en-GB" altLang="zh-CN" b="1" dirty="0" err="1" smtClean="0"/>
              <a:t>AffectConit</a:t>
            </a:r>
            <a:r>
              <a:rPr lang="en-GB" altLang="zh-CN" b="1" dirty="0" smtClean="0"/>
              <a:t>(</a:t>
            </a:r>
            <a:r>
              <a:rPr lang="en-GB" altLang="zh-CN" b="1" dirty="0" err="1" smtClean="0"/>
              <a:t>ConitQ</a:t>
            </a:r>
            <a:r>
              <a:rPr lang="en-GB" altLang="zh-CN" b="1" dirty="0" smtClean="0"/>
              <a:t>, 1, 1);</a:t>
            </a:r>
          </a:p>
          <a:p>
            <a:pPr lvl="1">
              <a:buNone/>
            </a:pPr>
            <a:r>
              <a:rPr lang="en-GB" altLang="zh-CN" b="1" dirty="0" smtClean="0"/>
              <a:t>Append message m to queue Q;</a:t>
            </a:r>
          </a:p>
          <a:p>
            <a:pPr>
              <a:spcBef>
                <a:spcPts val="1200"/>
              </a:spcBef>
            </a:pPr>
            <a:r>
              <a:rPr lang="en-US" altLang="zh-CN" dirty="0" smtClean="0"/>
              <a:t>Operations may also be declared as being dependent on </a:t>
            </a:r>
            <a:r>
              <a:rPr lang="en-US" altLang="zh-CN" dirty="0" err="1" smtClean="0"/>
              <a:t>conits</a:t>
            </a:r>
            <a:r>
              <a:rPr lang="en-US" altLang="zh-CN" dirty="0" smtClean="0"/>
              <a:t>:</a:t>
            </a:r>
          </a:p>
          <a:p>
            <a:pPr lvl="1">
              <a:buNone/>
            </a:pPr>
            <a:r>
              <a:rPr lang="en-US" altLang="zh-CN" dirty="0" smtClean="0"/>
              <a:t>	</a:t>
            </a:r>
          </a:p>
          <a:p>
            <a:pPr lvl="1">
              <a:buNone/>
            </a:pPr>
            <a:r>
              <a:rPr lang="en-US" altLang="zh-CN" sz="2100" b="1" dirty="0" err="1" smtClean="0"/>
              <a:t>DependsOnConit</a:t>
            </a:r>
            <a:r>
              <a:rPr lang="en-US" altLang="zh-CN" sz="2100" b="1" dirty="0" smtClean="0"/>
              <a:t>(</a:t>
            </a:r>
            <a:r>
              <a:rPr lang="en-US" altLang="zh-CN" sz="2100" b="1" dirty="0" err="1" smtClean="0"/>
              <a:t>ConitQ</a:t>
            </a:r>
            <a:r>
              <a:rPr lang="en-US" altLang="zh-CN" sz="2100" b="1" dirty="0" smtClean="0"/>
              <a:t>, 4, 0, 60);</a:t>
            </a:r>
          </a:p>
          <a:p>
            <a:pPr lvl="1">
              <a:buNone/>
            </a:pPr>
            <a:r>
              <a:rPr lang="en-US" altLang="zh-CN" sz="2100" b="1" dirty="0" smtClean="0"/>
              <a:t>Read message m from head of queue Q</a:t>
            </a:r>
          </a:p>
          <a:p>
            <a:pPr lvl="1">
              <a:buNone/>
            </a:pPr>
            <a:r>
              <a:rPr lang="en-US" altLang="zh-CN" dirty="0" smtClean="0"/>
              <a:t>   	</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矩形 6"/>
          <p:cNvSpPr/>
          <p:nvPr/>
        </p:nvSpPr>
        <p:spPr>
          <a:xfrm>
            <a:off x="5508104" y="1988840"/>
            <a:ext cx="3096344"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dirty="0" smtClean="0"/>
              <a:t>states that appending a message to queue </a:t>
            </a:r>
            <a:r>
              <a:rPr lang="en-US" altLang="zh-CN" i="1" dirty="0" smtClean="0"/>
              <a:t>Q</a:t>
            </a:r>
            <a:r>
              <a:rPr lang="en-US" altLang="zh-CN" dirty="0" smtClean="0"/>
              <a:t> belongs to a </a:t>
            </a:r>
            <a:r>
              <a:rPr lang="en-US" altLang="zh-CN" dirty="0" err="1" smtClean="0"/>
              <a:t>conit</a:t>
            </a:r>
            <a:r>
              <a:rPr lang="en-US" altLang="zh-CN" dirty="0" smtClean="0"/>
              <a:t> named “</a:t>
            </a:r>
            <a:r>
              <a:rPr lang="en-US" altLang="zh-CN" dirty="0" err="1" smtClean="0"/>
              <a:t>ConitQ</a:t>
            </a:r>
            <a:r>
              <a:rPr lang="en-US" altLang="zh-CN" dirty="0" smtClean="0"/>
              <a:t>”</a:t>
            </a:r>
          </a:p>
        </p:txBody>
      </p:sp>
      <p:sp>
        <p:nvSpPr>
          <p:cNvPr id="11" name="矩形 10"/>
          <p:cNvSpPr/>
          <p:nvPr/>
        </p:nvSpPr>
        <p:spPr>
          <a:xfrm>
            <a:off x="1115616" y="5085184"/>
            <a:ext cx="4608512"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dirty="0" smtClean="0"/>
              <a:t>The call to </a:t>
            </a:r>
            <a:r>
              <a:rPr lang="en-US" altLang="zh-CN" dirty="0" err="1" smtClean="0"/>
              <a:t>DependsOnConit</a:t>
            </a:r>
            <a:r>
              <a:rPr lang="en-US" altLang="zh-CN" dirty="0" smtClean="0"/>
              <a:t>( ) specifies that the </a:t>
            </a:r>
            <a:r>
              <a:rPr lang="en-US" altLang="zh-CN" u="sng" dirty="0" smtClean="0"/>
              <a:t>numerical deviation, ordering deviation, and staleness </a:t>
            </a:r>
            <a:r>
              <a:rPr lang="en-US" altLang="zh-CN" dirty="0" smtClean="0"/>
              <a:t>should be limited to the values 4, 0, and 60 (seconds), respectively.</a:t>
            </a:r>
            <a:endParaRPr lang="zh-CN" altLang="en-US" dirty="0"/>
          </a:p>
        </p:txBody>
      </p:sp>
      <p:grpSp>
        <p:nvGrpSpPr>
          <p:cNvPr id="23" name="组合 22"/>
          <p:cNvGrpSpPr/>
          <p:nvPr/>
        </p:nvGrpSpPr>
        <p:grpSpPr>
          <a:xfrm>
            <a:off x="2627784" y="3429000"/>
            <a:ext cx="5328592" cy="945396"/>
            <a:chOff x="2627784" y="3429000"/>
            <a:chExt cx="5328592" cy="945396"/>
          </a:xfrm>
        </p:grpSpPr>
        <p:sp>
          <p:nvSpPr>
            <p:cNvPr id="8" name="矩形 7"/>
            <p:cNvSpPr/>
            <p:nvPr/>
          </p:nvSpPr>
          <p:spPr>
            <a:xfrm>
              <a:off x="2627784" y="3429000"/>
              <a:ext cx="5328592"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smtClean="0"/>
                <a:t>at most </a:t>
              </a:r>
              <a:r>
                <a:rPr lang="en-US" altLang="zh-CN" u="sng" dirty="0" smtClean="0">
                  <a:solidFill>
                    <a:srgbClr val="0000FF"/>
                  </a:solidFill>
                </a:rPr>
                <a:t>4 unseen update</a:t>
              </a:r>
              <a:r>
                <a:rPr lang="en-US" altLang="zh-CN" dirty="0" smtClean="0"/>
                <a:t> operations at other replicas</a:t>
              </a:r>
              <a:endParaRPr lang="zh-CN" altLang="en-US" dirty="0"/>
            </a:p>
          </p:txBody>
        </p:sp>
        <p:cxnSp>
          <p:nvCxnSpPr>
            <p:cNvPr id="13" name="直接箭头连接符 12"/>
            <p:cNvCxnSpPr/>
            <p:nvPr/>
          </p:nvCxnSpPr>
          <p:spPr>
            <a:xfrm>
              <a:off x="3851920" y="3798332"/>
              <a:ext cx="504056"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4" name="组合 23"/>
          <p:cNvGrpSpPr/>
          <p:nvPr/>
        </p:nvGrpSpPr>
        <p:grpSpPr>
          <a:xfrm>
            <a:off x="4716016" y="3923764"/>
            <a:ext cx="3024336" cy="441340"/>
            <a:chOff x="4716016" y="3923764"/>
            <a:chExt cx="3024336" cy="441340"/>
          </a:xfrm>
        </p:grpSpPr>
        <p:sp>
          <p:nvSpPr>
            <p:cNvPr id="9" name="矩形 8"/>
            <p:cNvSpPr/>
            <p:nvPr/>
          </p:nvSpPr>
          <p:spPr>
            <a:xfrm>
              <a:off x="5005254" y="3923764"/>
              <a:ext cx="27350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u="sng" dirty="0" smtClean="0">
                  <a:solidFill>
                    <a:srgbClr val="0000FF"/>
                  </a:solidFill>
                </a:rPr>
                <a:t>no tentative local updates</a:t>
              </a:r>
              <a:endParaRPr lang="zh-CN" altLang="en-US" dirty="0"/>
            </a:p>
          </p:txBody>
        </p:sp>
        <p:cxnSp>
          <p:nvCxnSpPr>
            <p:cNvPr id="15" name="直接箭头连接符 14"/>
            <p:cNvCxnSpPr>
              <a:stCxn id="9" idx="1"/>
            </p:cNvCxnSpPr>
            <p:nvPr/>
          </p:nvCxnSpPr>
          <p:spPr>
            <a:xfrm flipH="1">
              <a:off x="4716016" y="4108430"/>
              <a:ext cx="289238" cy="25667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25" name="组合 24"/>
          <p:cNvGrpSpPr/>
          <p:nvPr/>
        </p:nvGrpSpPr>
        <p:grpSpPr>
          <a:xfrm>
            <a:off x="5004048" y="4438853"/>
            <a:ext cx="4032448" cy="646331"/>
            <a:chOff x="5004048" y="4438853"/>
            <a:chExt cx="4032448" cy="646331"/>
          </a:xfrm>
        </p:grpSpPr>
        <p:sp>
          <p:nvSpPr>
            <p:cNvPr id="10" name="矩形 9"/>
            <p:cNvSpPr/>
            <p:nvPr/>
          </p:nvSpPr>
          <p:spPr>
            <a:xfrm>
              <a:off x="5940152" y="4438853"/>
              <a:ext cx="3096344"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u="sng" dirty="0" smtClean="0">
                  <a:solidFill>
                    <a:srgbClr val="0000FF"/>
                  </a:solidFill>
                </a:rPr>
                <a:t>Staleness of </a:t>
              </a:r>
              <a:r>
                <a:rPr lang="en-US" altLang="zh-CN" i="1" dirty="0" smtClean="0">
                  <a:solidFill>
                    <a:srgbClr val="0000FF"/>
                  </a:solidFill>
                </a:rPr>
                <a:t>local copy</a:t>
              </a:r>
              <a:r>
                <a:rPr lang="en-US" altLang="zh-CN" dirty="0" smtClean="0"/>
                <a:t> of </a:t>
              </a:r>
              <a:r>
                <a:rPr lang="en-US" altLang="zh-CN" i="1" dirty="0" smtClean="0"/>
                <a:t>Q</a:t>
              </a:r>
              <a:r>
                <a:rPr lang="en-US" altLang="zh-CN" dirty="0" smtClean="0"/>
                <a:t> is </a:t>
              </a:r>
              <a:r>
                <a:rPr lang="en-US" altLang="zh-CN" u="sng" dirty="0" smtClean="0">
                  <a:solidFill>
                    <a:srgbClr val="0000FF"/>
                  </a:solidFill>
                </a:rPr>
                <a:t>no more than 60 seconds ago</a:t>
              </a:r>
              <a:endParaRPr lang="zh-CN" altLang="en-US" dirty="0"/>
            </a:p>
          </p:txBody>
        </p:sp>
        <p:cxnSp>
          <p:nvCxnSpPr>
            <p:cNvPr id="17" name="直接箭头连接符 16"/>
            <p:cNvCxnSpPr>
              <a:stCxn id="10" idx="1"/>
            </p:cNvCxnSpPr>
            <p:nvPr/>
          </p:nvCxnSpPr>
          <p:spPr>
            <a:xfrm flipH="1" flipV="1">
              <a:off x="5004048" y="4581128"/>
              <a:ext cx="936104" cy="18089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sp>
        <p:nvSpPr>
          <p:cNvPr id="18" name="灯片编号占位符 17"/>
          <p:cNvSpPr>
            <a:spLocks noGrp="1"/>
          </p:cNvSpPr>
          <p:nvPr>
            <p:ph type="sldNum" sz="quarter" idx="12"/>
          </p:nvPr>
        </p:nvSpPr>
        <p:spPr/>
        <p:txBody>
          <a:bodyPr/>
          <a:lstStyle/>
          <a:p>
            <a:fld id="{0C913308-F349-4B6D-A68A-DD1791B4A57B}" type="slidenum">
              <a:rPr lang="zh-CN" altLang="en-US" smtClean="0"/>
              <a:pPr/>
              <a:t>25</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229600" cy="852704"/>
          </a:xfrm>
        </p:spPr>
        <p:txBody>
          <a:bodyPr>
            <a:normAutofit fontScale="90000"/>
          </a:bodyPr>
          <a:lstStyle/>
          <a:p>
            <a:r>
              <a:rPr lang="en-US" altLang="zh-CN" dirty="0" smtClean="0"/>
              <a:t>Data-Centric Consistency Models (3)</a:t>
            </a:r>
            <a:endParaRPr lang="zh-CN" altLang="en-US" dirty="0"/>
          </a:p>
        </p:txBody>
      </p:sp>
      <p:sp>
        <p:nvSpPr>
          <p:cNvPr id="3" name="内容占位符 2"/>
          <p:cNvSpPr>
            <a:spLocks noGrp="1"/>
          </p:cNvSpPr>
          <p:nvPr>
            <p:ph idx="1"/>
          </p:nvPr>
        </p:nvSpPr>
        <p:spPr>
          <a:xfrm>
            <a:off x="457200" y="1556792"/>
            <a:ext cx="8229600" cy="4767808"/>
          </a:xfrm>
        </p:spPr>
        <p:txBody>
          <a:bodyPr>
            <a:normAutofit/>
          </a:bodyPr>
          <a:lstStyle/>
          <a:p>
            <a:pPr>
              <a:spcAft>
                <a:spcPts val="600"/>
              </a:spcAft>
            </a:pPr>
            <a:r>
              <a:rPr lang="en-US" altLang="zh-CN" dirty="0" smtClean="0"/>
              <a:t>In the absence of a global clock, it is </a:t>
            </a:r>
            <a:r>
              <a:rPr lang="en-US" altLang="zh-CN" u="sng" dirty="0" smtClean="0"/>
              <a:t>difficult to define </a:t>
            </a:r>
            <a:r>
              <a:rPr lang="en-US" altLang="zh-CN" dirty="0" smtClean="0"/>
              <a:t>precisely </a:t>
            </a:r>
            <a:r>
              <a:rPr lang="en-US" altLang="zh-CN" u="sng" dirty="0" smtClean="0"/>
              <a:t>which</a:t>
            </a:r>
            <a:r>
              <a:rPr lang="en-US" altLang="zh-CN" dirty="0" smtClean="0"/>
              <a:t> write operation </a:t>
            </a:r>
            <a:r>
              <a:rPr lang="en-US" altLang="zh-CN" u="sng" dirty="0" smtClean="0"/>
              <a:t>is the last one</a:t>
            </a:r>
            <a:r>
              <a:rPr lang="en-US" altLang="zh-CN" dirty="0" smtClean="0"/>
              <a:t>.</a:t>
            </a:r>
          </a:p>
          <a:p>
            <a:pPr lvl="1">
              <a:spcAft>
                <a:spcPts val="600"/>
              </a:spcAft>
            </a:pPr>
            <a:r>
              <a:rPr lang="en-US" altLang="zh-CN" dirty="0" smtClean="0"/>
              <a:t>As an alternative, we need to </a:t>
            </a:r>
            <a:r>
              <a:rPr lang="en-US" altLang="zh-CN" u="sng" dirty="0" smtClean="0">
                <a:solidFill>
                  <a:srgbClr val="0070C0"/>
                </a:solidFill>
              </a:rPr>
              <a:t>provide other definitions</a:t>
            </a:r>
            <a:r>
              <a:rPr lang="en-US" altLang="zh-CN" dirty="0" smtClean="0"/>
              <a:t>, leading to a range of consistency models.</a:t>
            </a:r>
            <a:endParaRPr lang="en-US" altLang="zh-CN" dirty="0" smtClean="0">
              <a:solidFill>
                <a:srgbClr val="0000FF"/>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graphicFrame>
        <p:nvGraphicFramePr>
          <p:cNvPr id="7" name="表格 6"/>
          <p:cNvGraphicFramePr>
            <a:graphicFrameLocks noGrp="1"/>
          </p:cNvGraphicFramePr>
          <p:nvPr/>
        </p:nvGraphicFramePr>
        <p:xfrm>
          <a:off x="971600" y="3573016"/>
          <a:ext cx="7272808" cy="2651760"/>
        </p:xfrm>
        <a:graphic>
          <a:graphicData uri="http://schemas.openxmlformats.org/drawingml/2006/table">
            <a:tbl>
              <a:tblPr firstRow="1" bandRow="1">
                <a:tableStyleId>{5C22544A-7EE6-4342-B048-85BDC9FD1C3A}</a:tableStyleId>
              </a:tblPr>
              <a:tblGrid>
                <a:gridCol w="3168352"/>
                <a:gridCol w="4104456"/>
              </a:tblGrid>
              <a:tr h="4320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bg1"/>
                          </a:solidFill>
                        </a:rPr>
                        <a:t>Continuous Consistency</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FFFF00"/>
                          </a:solidFill>
                        </a:rPr>
                        <a:t>Consistent Ordering of Operations</a:t>
                      </a:r>
                      <a:endParaRPr lang="zh-CN" altLang="en-US" sz="2400" dirty="0">
                        <a:solidFill>
                          <a:srgbClr val="FFFF00"/>
                        </a:solidFill>
                      </a:endParaRPr>
                    </a:p>
                  </a:txBody>
                  <a:tcPr/>
                </a:tc>
              </a:tr>
              <a:tr h="453752">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tx1"/>
                          </a:solidFill>
                        </a:rPr>
                        <a:t>The Notion of a </a:t>
                      </a:r>
                      <a:r>
                        <a:rPr lang="en-US" altLang="zh-CN" sz="2400" dirty="0" err="1" smtClean="0">
                          <a:solidFill>
                            <a:schemeClr val="tx1"/>
                          </a:solidFill>
                        </a:rPr>
                        <a:t>Conit</a:t>
                      </a:r>
                      <a:endParaRPr lang="zh-CN" altLang="en-US" sz="2400" dirty="0">
                        <a:solidFill>
                          <a:schemeClr val="tx1"/>
                        </a:solidFill>
                      </a:endParaRPr>
                    </a:p>
                  </a:txBody>
                  <a:tcPr/>
                </a:tc>
                <a:tc>
                  <a:txBody>
                    <a:bodyPr/>
                    <a:lstStyle/>
                    <a:p>
                      <a:pPr lvl="0" algn="l">
                        <a:spcAft>
                          <a:spcPts val="600"/>
                        </a:spcAft>
                      </a:pPr>
                      <a:r>
                        <a:rPr lang="en-US" altLang="zh-CN" sz="2400" dirty="0" smtClean="0"/>
                        <a:t>Sequential Consistency</a:t>
                      </a:r>
                      <a:endParaRPr lang="zh-CN" altLang="en-US" sz="2400" dirty="0"/>
                    </a:p>
                  </a:txBody>
                  <a:tcPr/>
                </a:tc>
              </a:tr>
              <a:tr h="370840">
                <a:tc>
                  <a:txBody>
                    <a:bodyPr/>
                    <a:lstStyle/>
                    <a:p>
                      <a:endParaRPr lang="zh-CN" altLang="en-US" sz="240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Causal Consistency</a:t>
                      </a:r>
                      <a:endParaRPr lang="zh-CN" altLang="en-US" sz="2400" dirty="0"/>
                    </a:p>
                  </a:txBody>
                  <a:tcPr/>
                </a:tc>
              </a:tr>
              <a:tr h="370840">
                <a:tc>
                  <a:txBody>
                    <a:bodyPr/>
                    <a:lstStyle/>
                    <a:p>
                      <a:endParaRPr lang="zh-CN" altLang="en-US" sz="240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Grouping Operations</a:t>
                      </a:r>
                      <a:endParaRPr lang="zh-CN" altLang="en-US" sz="2400" dirty="0"/>
                    </a:p>
                  </a:txBody>
                  <a:tcPr/>
                </a:tc>
              </a:tr>
              <a:tr h="370840">
                <a:tc>
                  <a:txBody>
                    <a:bodyPr/>
                    <a:lstStyle/>
                    <a:p>
                      <a:endParaRPr lang="zh-CN" altLang="en-US" sz="240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Consistency vs. Coherence</a:t>
                      </a:r>
                      <a:endParaRPr lang="zh-CN" altLang="en-US" sz="2400" dirty="0"/>
                    </a:p>
                  </a:txBody>
                  <a:tcPr/>
                </a:tc>
              </a:tr>
            </a:tbl>
          </a:graphicData>
        </a:graphic>
      </p:graphicFrame>
      <p:sp>
        <p:nvSpPr>
          <p:cNvPr id="8" name="灯片编号占位符 7"/>
          <p:cNvSpPr>
            <a:spLocks noGrp="1"/>
          </p:cNvSpPr>
          <p:nvPr>
            <p:ph type="sldNum" sz="quarter" idx="12"/>
          </p:nvPr>
        </p:nvSpPr>
        <p:spPr/>
        <p:txBody>
          <a:bodyPr/>
          <a:lstStyle/>
          <a:p>
            <a:fld id="{0C913308-F349-4B6D-A68A-DD1791B4A57B}" type="slidenum">
              <a:rPr lang="zh-CN" altLang="en-US" smtClean="0"/>
              <a:pPr/>
              <a:t>26</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852704"/>
          </a:xfrm>
        </p:spPr>
        <p:txBody>
          <a:bodyPr>
            <a:normAutofit fontScale="90000"/>
          </a:bodyPr>
          <a:lstStyle/>
          <a:p>
            <a:r>
              <a:rPr lang="en-US" altLang="zh-CN" dirty="0" smtClean="0"/>
              <a:t>Consistent Ordering of Operations</a:t>
            </a:r>
            <a:endParaRPr lang="zh-CN" altLang="en-US" dirty="0"/>
          </a:p>
        </p:txBody>
      </p:sp>
      <p:sp>
        <p:nvSpPr>
          <p:cNvPr id="3" name="内容占位符 2"/>
          <p:cNvSpPr>
            <a:spLocks noGrp="1"/>
          </p:cNvSpPr>
          <p:nvPr>
            <p:ph idx="1"/>
          </p:nvPr>
        </p:nvSpPr>
        <p:spPr>
          <a:xfrm>
            <a:off x="457200" y="1772816"/>
            <a:ext cx="8229600" cy="4551784"/>
          </a:xfrm>
        </p:spPr>
        <p:txBody>
          <a:bodyPr>
            <a:normAutofit fontScale="92500" lnSpcReduction="10000"/>
          </a:bodyPr>
          <a:lstStyle/>
          <a:p>
            <a:r>
              <a:rPr lang="en-US" altLang="zh-CN" dirty="0" smtClean="0"/>
              <a:t>In parallel and distributed computing, multiple processes will need to </a:t>
            </a:r>
            <a:r>
              <a:rPr lang="en-US" altLang="zh-CN" dirty="0" smtClean="0">
                <a:solidFill>
                  <a:srgbClr val="0070C0"/>
                </a:solidFill>
              </a:rPr>
              <a:t>share resources and access these resources simultaneously </a:t>
            </a:r>
            <a:r>
              <a:rPr lang="en-US" altLang="zh-CN" dirty="0" smtClean="0">
                <a:sym typeface="Wingdings"/>
              </a:rPr>
              <a:t></a:t>
            </a:r>
            <a:r>
              <a:rPr lang="en-US" altLang="zh-CN" dirty="0" smtClean="0"/>
              <a:t> the </a:t>
            </a:r>
            <a:r>
              <a:rPr lang="en-US" altLang="zh-CN" u="sng" dirty="0" smtClean="0"/>
              <a:t>semantics of concurrent accesses </a:t>
            </a:r>
            <a:r>
              <a:rPr lang="en-US" altLang="zh-CN" dirty="0" smtClean="0"/>
              <a:t>need to be expressed when shared resources are replicated (</a:t>
            </a:r>
            <a:r>
              <a:rPr lang="en-US" altLang="zh-CN" b="1" dirty="0" smtClean="0"/>
              <a:t>concurrent programming</a:t>
            </a:r>
            <a:r>
              <a:rPr lang="en-US" altLang="zh-CN" dirty="0" smtClean="0"/>
              <a:t>)</a:t>
            </a:r>
          </a:p>
          <a:p>
            <a:pPr>
              <a:spcBef>
                <a:spcPts val="1200"/>
              </a:spcBef>
            </a:pPr>
            <a:r>
              <a:rPr lang="en-US" altLang="zh-CN" dirty="0" smtClean="0">
                <a:solidFill>
                  <a:srgbClr val="FF0000"/>
                </a:solidFill>
              </a:rPr>
              <a:t>Models</a:t>
            </a:r>
            <a:r>
              <a:rPr lang="en-US" altLang="zh-CN" dirty="0" smtClean="0"/>
              <a:t> dealing with consistently ordering operations on shared, replicated data (the </a:t>
            </a:r>
            <a:r>
              <a:rPr lang="en-US" altLang="zh-CN" dirty="0" smtClean="0">
                <a:solidFill>
                  <a:srgbClr val="FF0000"/>
                </a:solidFill>
              </a:rPr>
              <a:t>essence</a:t>
            </a:r>
            <a:r>
              <a:rPr lang="en-US" altLang="zh-CN" dirty="0" smtClean="0"/>
              <a:t> is to agree on a </a:t>
            </a:r>
            <a:r>
              <a:rPr lang="en-US" altLang="zh-CN" u="sng" dirty="0" smtClean="0"/>
              <a:t>global consistent ordering of tentative updates</a:t>
            </a:r>
            <a:r>
              <a:rPr lang="en-US" altLang="zh-CN" dirty="0" smtClean="0"/>
              <a:t> at replicas.)</a:t>
            </a:r>
          </a:p>
          <a:p>
            <a:pPr lvl="1"/>
            <a:r>
              <a:rPr lang="en-US" altLang="zh-CN" dirty="0" smtClean="0">
                <a:solidFill>
                  <a:srgbClr val="0000FF"/>
                </a:solidFill>
              </a:rPr>
              <a:t>Sequential Consistency</a:t>
            </a:r>
          </a:p>
          <a:p>
            <a:pPr lvl="1"/>
            <a:r>
              <a:rPr lang="en-US" altLang="zh-CN" dirty="0" smtClean="0">
                <a:solidFill>
                  <a:srgbClr val="0000FF"/>
                </a:solidFill>
              </a:rPr>
              <a:t>Causal Consistency (</a:t>
            </a:r>
            <a:r>
              <a:rPr lang="en-US" altLang="zh-CN" dirty="0" smtClean="0">
                <a:solidFill>
                  <a:srgbClr val="FF0000"/>
                </a:solidFill>
              </a:rPr>
              <a:t>weaker model</a:t>
            </a:r>
            <a:r>
              <a:rPr lang="en-US" altLang="zh-CN" dirty="0" smtClean="0">
                <a:solidFill>
                  <a:srgbClr val="0000FF"/>
                </a:solidFill>
              </a:rPr>
              <a:t>)</a:t>
            </a:r>
          </a:p>
          <a:p>
            <a:pPr lvl="1"/>
            <a:r>
              <a:rPr lang="en-US" altLang="zh-CN" dirty="0" smtClean="0">
                <a:solidFill>
                  <a:srgbClr val="0000FF"/>
                </a:solidFill>
              </a:rPr>
              <a:t>Grouping Operations</a:t>
            </a:r>
          </a:p>
          <a:p>
            <a:pPr lvl="1"/>
            <a:r>
              <a:rPr lang="en-US" altLang="zh-CN" dirty="0" smtClean="0">
                <a:solidFill>
                  <a:srgbClr val="0000FF"/>
                </a:solidFill>
              </a:rPr>
              <a:t>Consistency vs. Coherence</a:t>
            </a:r>
          </a:p>
          <a:p>
            <a:pPr lvl="1"/>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27</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852704"/>
          </a:xfrm>
        </p:spPr>
        <p:txBody>
          <a:bodyPr/>
          <a:lstStyle/>
          <a:p>
            <a:r>
              <a:rPr lang="en-US" altLang="zh-CN" dirty="0" smtClean="0"/>
              <a:t>Sequential Consistency (1)</a:t>
            </a:r>
            <a:endParaRPr lang="zh-CN" altLang="en-US" dirty="0"/>
          </a:p>
        </p:txBody>
      </p:sp>
      <p:sp>
        <p:nvSpPr>
          <p:cNvPr id="3" name="内容占位符 2"/>
          <p:cNvSpPr>
            <a:spLocks noGrp="1"/>
          </p:cNvSpPr>
          <p:nvPr>
            <p:ph idx="1"/>
          </p:nvPr>
        </p:nvSpPr>
        <p:spPr>
          <a:xfrm>
            <a:off x="457200" y="1628800"/>
            <a:ext cx="8229600" cy="2880320"/>
          </a:xfrm>
        </p:spPr>
        <p:txBody>
          <a:bodyPr>
            <a:normAutofit fontScale="92500" lnSpcReduction="20000"/>
          </a:bodyPr>
          <a:lstStyle/>
          <a:p>
            <a:r>
              <a:rPr lang="en-US" altLang="zh-CN" dirty="0" smtClean="0"/>
              <a:t>A special notation in which we draw the operations of a process along a time axis.</a:t>
            </a:r>
          </a:p>
          <a:p>
            <a:pPr lvl="1"/>
            <a:r>
              <a:rPr lang="en-US" altLang="zh-CN" i="1" dirty="0" err="1" smtClean="0">
                <a:solidFill>
                  <a:srgbClr val="0000FF"/>
                </a:solidFill>
              </a:rPr>
              <a:t>W</a:t>
            </a:r>
            <a:r>
              <a:rPr lang="en-US" altLang="zh-CN" i="1" baseline="-25000" dirty="0" err="1" smtClean="0">
                <a:solidFill>
                  <a:srgbClr val="0000FF"/>
                </a:solidFill>
              </a:rPr>
              <a:t>i</a:t>
            </a:r>
            <a:r>
              <a:rPr lang="en-US" altLang="zh-CN" i="1" dirty="0" smtClean="0">
                <a:solidFill>
                  <a:srgbClr val="0000FF"/>
                </a:solidFill>
              </a:rPr>
              <a:t>(x)a</a:t>
            </a:r>
            <a:r>
              <a:rPr lang="en-US" altLang="zh-CN" dirty="0" smtClean="0"/>
              <a:t> : a write by process </a:t>
            </a:r>
            <a:r>
              <a:rPr lang="en-US" altLang="zh-CN" i="1" dirty="0" smtClean="0">
                <a:solidFill>
                  <a:srgbClr val="0000FF"/>
                </a:solidFill>
              </a:rPr>
              <a:t>P</a:t>
            </a:r>
            <a:r>
              <a:rPr lang="en-US" altLang="zh-CN" i="1" baseline="-25000" dirty="0" smtClean="0">
                <a:solidFill>
                  <a:srgbClr val="0000FF"/>
                </a:solidFill>
              </a:rPr>
              <a:t>i</a:t>
            </a:r>
            <a:r>
              <a:rPr lang="en-US" altLang="zh-CN" i="1" dirty="0" smtClean="0"/>
              <a:t> </a:t>
            </a:r>
            <a:r>
              <a:rPr lang="en-US" altLang="zh-CN" dirty="0" smtClean="0"/>
              <a:t>to data item</a:t>
            </a:r>
            <a:r>
              <a:rPr lang="en-US" altLang="zh-CN" dirty="0" smtClean="0">
                <a:solidFill>
                  <a:srgbClr val="0000FF"/>
                </a:solidFill>
              </a:rPr>
              <a:t> </a:t>
            </a:r>
            <a:r>
              <a:rPr lang="en-US" altLang="zh-CN" i="1" dirty="0" smtClean="0">
                <a:solidFill>
                  <a:srgbClr val="0000FF"/>
                </a:solidFill>
              </a:rPr>
              <a:t>x</a:t>
            </a:r>
            <a:r>
              <a:rPr lang="en-US" altLang="zh-CN" dirty="0" smtClean="0"/>
              <a:t> with the value </a:t>
            </a:r>
            <a:r>
              <a:rPr lang="en-US" altLang="zh-CN" i="1" dirty="0" smtClean="0">
                <a:solidFill>
                  <a:srgbClr val="0000FF"/>
                </a:solidFill>
              </a:rPr>
              <a:t>a</a:t>
            </a:r>
            <a:r>
              <a:rPr lang="en-US" altLang="zh-CN" dirty="0" smtClean="0"/>
              <a:t> </a:t>
            </a:r>
          </a:p>
          <a:p>
            <a:pPr lvl="1"/>
            <a:r>
              <a:rPr lang="en-US" altLang="zh-CN" i="1" dirty="0" err="1" smtClean="0">
                <a:solidFill>
                  <a:srgbClr val="0000FF"/>
                </a:solidFill>
              </a:rPr>
              <a:t>R</a:t>
            </a:r>
            <a:r>
              <a:rPr lang="en-US" altLang="zh-CN" i="1" baseline="-25000" dirty="0" err="1" smtClean="0">
                <a:solidFill>
                  <a:srgbClr val="0000FF"/>
                </a:solidFill>
              </a:rPr>
              <a:t>i</a:t>
            </a:r>
            <a:r>
              <a:rPr lang="en-US" altLang="zh-CN" i="1" dirty="0" smtClean="0">
                <a:solidFill>
                  <a:srgbClr val="0000FF"/>
                </a:solidFill>
              </a:rPr>
              <a:t>(x)b</a:t>
            </a:r>
            <a:r>
              <a:rPr lang="en-US" altLang="zh-CN" i="1" dirty="0" smtClean="0"/>
              <a:t> </a:t>
            </a:r>
            <a:r>
              <a:rPr lang="en-US" altLang="zh-CN" dirty="0" smtClean="0"/>
              <a:t>:</a:t>
            </a:r>
            <a:r>
              <a:rPr lang="en-US" altLang="zh-CN" i="1" dirty="0" smtClean="0"/>
              <a:t> </a:t>
            </a:r>
            <a:r>
              <a:rPr lang="en-US" altLang="zh-CN" dirty="0" smtClean="0"/>
              <a:t>a read from that item by </a:t>
            </a:r>
            <a:r>
              <a:rPr lang="en-US" altLang="zh-CN" i="1" dirty="0" smtClean="0">
                <a:solidFill>
                  <a:srgbClr val="0000FF"/>
                </a:solidFill>
              </a:rPr>
              <a:t>P</a:t>
            </a:r>
            <a:r>
              <a:rPr lang="en-US" altLang="zh-CN" i="1" baseline="-25000" dirty="0" smtClean="0">
                <a:solidFill>
                  <a:srgbClr val="0000FF"/>
                </a:solidFill>
              </a:rPr>
              <a:t>i</a:t>
            </a:r>
            <a:r>
              <a:rPr lang="en-US" altLang="zh-CN" i="1" dirty="0" smtClean="0"/>
              <a:t> </a:t>
            </a:r>
            <a:r>
              <a:rPr lang="en-US" altLang="zh-CN" dirty="0" smtClean="0"/>
              <a:t>returning</a:t>
            </a:r>
            <a:r>
              <a:rPr lang="en-US" altLang="zh-CN" i="1" dirty="0" smtClean="0"/>
              <a:t> </a:t>
            </a:r>
            <a:r>
              <a:rPr lang="en-US" altLang="zh-CN" i="1" dirty="0" smtClean="0">
                <a:solidFill>
                  <a:srgbClr val="0000FF"/>
                </a:solidFill>
              </a:rPr>
              <a:t>b</a:t>
            </a:r>
          </a:p>
          <a:p>
            <a:pPr>
              <a:spcBef>
                <a:spcPts val="1200"/>
              </a:spcBef>
            </a:pPr>
            <a:r>
              <a:rPr lang="en-US" altLang="zh-CN" dirty="0" smtClean="0">
                <a:solidFill>
                  <a:srgbClr val="0000FF"/>
                </a:solidFill>
              </a:rPr>
              <a:t>Assumption: </a:t>
            </a:r>
            <a:r>
              <a:rPr lang="en-US" altLang="zh-CN" dirty="0" smtClean="0"/>
              <a:t>each data item is </a:t>
            </a:r>
            <a:r>
              <a:rPr lang="en-US" altLang="zh-CN" dirty="0" smtClean="0">
                <a:solidFill>
                  <a:srgbClr val="0000FF"/>
                </a:solidFill>
              </a:rPr>
              <a:t>initially</a:t>
            </a:r>
            <a:r>
              <a:rPr lang="en-US" altLang="zh-CN" dirty="0" smtClean="0"/>
              <a:t> </a:t>
            </a:r>
            <a:r>
              <a:rPr lang="en-US" altLang="zh-CN" i="1" dirty="0" smtClean="0">
                <a:solidFill>
                  <a:srgbClr val="0000FF"/>
                </a:solidFill>
              </a:rPr>
              <a:t>NIL</a:t>
            </a:r>
            <a:r>
              <a:rPr lang="en-US" altLang="zh-CN" dirty="0" smtClean="0">
                <a:solidFill>
                  <a:srgbClr val="0000FF"/>
                </a:solidFill>
              </a:rPr>
              <a:t>.</a:t>
            </a:r>
          </a:p>
          <a:p>
            <a:r>
              <a:rPr lang="en-US" altLang="zh-CN" b="1" dirty="0" smtClean="0"/>
              <a:t>NOTE: </a:t>
            </a:r>
            <a:r>
              <a:rPr lang="en-US" altLang="zh-CN" dirty="0" smtClean="0"/>
              <a:t>When there is no confusion concerning which process is accessing data, we </a:t>
            </a:r>
            <a:r>
              <a:rPr lang="en-US" altLang="zh-CN" dirty="0" smtClean="0">
                <a:solidFill>
                  <a:srgbClr val="0000FF"/>
                </a:solidFill>
              </a:rPr>
              <a:t>omit the index </a:t>
            </a:r>
            <a:r>
              <a:rPr lang="en-US" altLang="zh-CN" dirty="0" smtClean="0"/>
              <a:t>from the symbols </a:t>
            </a:r>
            <a:r>
              <a:rPr lang="en-US" altLang="zh-CN" i="1" dirty="0" smtClean="0"/>
              <a:t>W</a:t>
            </a:r>
            <a:r>
              <a:rPr lang="en-US" altLang="zh-CN" dirty="0" smtClean="0"/>
              <a:t> and R</a:t>
            </a:r>
            <a:r>
              <a:rPr lang="en-US" altLang="zh-CN" i="1"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7" name="Picture 4" descr="07-04"/>
          <p:cNvPicPr>
            <a:picLocks noChangeAspect="1" noChangeArrowheads="1"/>
          </p:cNvPicPr>
          <p:nvPr/>
        </p:nvPicPr>
        <p:blipFill>
          <a:blip r:embed="rId2" cstate="print"/>
          <a:srcRect/>
          <a:stretch>
            <a:fillRect/>
          </a:stretch>
        </p:blipFill>
        <p:spPr bwMode="auto">
          <a:xfrm>
            <a:off x="827584" y="5229200"/>
            <a:ext cx="5572125" cy="819150"/>
          </a:xfrm>
          <a:prstGeom prst="rect">
            <a:avLst/>
          </a:prstGeom>
          <a:noFill/>
        </p:spPr>
      </p:pic>
      <p:sp>
        <p:nvSpPr>
          <p:cNvPr id="8" name="TextBox 7"/>
          <p:cNvSpPr txBox="1"/>
          <p:nvPr/>
        </p:nvSpPr>
        <p:spPr>
          <a:xfrm>
            <a:off x="6516216" y="5373216"/>
            <a:ext cx="432048" cy="461665"/>
          </a:xfrm>
          <a:prstGeom prst="rect">
            <a:avLst/>
          </a:prstGeom>
          <a:noFill/>
        </p:spPr>
        <p:txBody>
          <a:bodyPr wrap="square" rtlCol="0">
            <a:spAutoFit/>
          </a:bodyPr>
          <a:lstStyle/>
          <a:p>
            <a:r>
              <a:rPr lang="en-US" altLang="zh-CN" sz="2400" dirty="0" smtClean="0"/>
              <a:t>t</a:t>
            </a:r>
            <a:endParaRPr lang="zh-CN" altLang="en-US" sz="2400" dirty="0"/>
          </a:p>
        </p:txBody>
      </p:sp>
      <p:cxnSp>
        <p:nvCxnSpPr>
          <p:cNvPr id="10" name="直接连接符 9"/>
          <p:cNvCxnSpPr/>
          <p:nvPr/>
        </p:nvCxnSpPr>
        <p:spPr>
          <a:xfrm>
            <a:off x="2627784" y="4725144"/>
            <a:ext cx="0" cy="1512168"/>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4355976" y="4725144"/>
            <a:ext cx="0" cy="1512168"/>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a:off x="2627784" y="5013176"/>
            <a:ext cx="1728192" cy="0"/>
          </a:xfrm>
          <a:prstGeom prst="straightConnector1">
            <a:avLst/>
          </a:prstGeom>
          <a:ln>
            <a:solidFill>
              <a:srgbClr val="FF000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771800" y="4365104"/>
            <a:ext cx="3312368" cy="646331"/>
          </a:xfrm>
          <a:prstGeom prst="rect">
            <a:avLst/>
          </a:prstGeom>
          <a:noFill/>
        </p:spPr>
        <p:txBody>
          <a:bodyPr wrap="square" rtlCol="0">
            <a:spAutoFit/>
          </a:bodyPr>
          <a:lstStyle/>
          <a:p>
            <a:r>
              <a:rPr lang="en-US" altLang="zh-CN" dirty="0" smtClean="0">
                <a:solidFill>
                  <a:srgbClr val="0000FF"/>
                </a:solidFill>
                <a:latin typeface="Arial" pitchFamily="34" charset="0"/>
                <a:cs typeface="Arial" pitchFamily="34" charset="0"/>
              </a:rPr>
              <a:t>It took some time to propagate the update of </a:t>
            </a:r>
            <a:r>
              <a:rPr lang="en-US" altLang="zh-CN" i="1" dirty="0" smtClean="0">
                <a:solidFill>
                  <a:srgbClr val="0000FF"/>
                </a:solidFill>
                <a:latin typeface="Arial" pitchFamily="34" charset="0"/>
                <a:cs typeface="Arial" pitchFamily="34" charset="0"/>
              </a:rPr>
              <a:t>x</a:t>
            </a:r>
            <a:r>
              <a:rPr lang="en-US" altLang="zh-CN" dirty="0" smtClean="0">
                <a:solidFill>
                  <a:srgbClr val="0000FF"/>
                </a:solidFill>
                <a:latin typeface="Arial" pitchFamily="34" charset="0"/>
                <a:cs typeface="Arial" pitchFamily="34" charset="0"/>
              </a:rPr>
              <a:t> to </a:t>
            </a:r>
            <a:r>
              <a:rPr lang="en-US" altLang="zh-CN" i="1" dirty="0" smtClean="0">
                <a:solidFill>
                  <a:srgbClr val="0000FF"/>
                </a:solidFill>
                <a:latin typeface="Arial" pitchFamily="34" charset="0"/>
                <a:cs typeface="Arial" pitchFamily="34" charset="0"/>
              </a:rPr>
              <a:t>P2</a:t>
            </a:r>
            <a:endParaRPr lang="zh-CN" altLang="en-US" i="1" dirty="0">
              <a:solidFill>
                <a:srgbClr val="0000FF"/>
              </a:solidFill>
              <a:latin typeface="Arial" pitchFamily="34" charset="0"/>
              <a:cs typeface="Arial" pitchFamily="34" charset="0"/>
            </a:endParaRPr>
          </a:p>
        </p:txBody>
      </p:sp>
      <p:cxnSp>
        <p:nvCxnSpPr>
          <p:cNvPr id="20" name="直接连接符 19"/>
          <p:cNvCxnSpPr/>
          <p:nvPr/>
        </p:nvCxnSpPr>
        <p:spPr>
          <a:xfrm>
            <a:off x="5652120" y="4725144"/>
            <a:ext cx="0" cy="1512168"/>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箭头连接符 21"/>
          <p:cNvCxnSpPr>
            <a:stCxn id="19" idx="2"/>
          </p:cNvCxnSpPr>
          <p:nvPr/>
        </p:nvCxnSpPr>
        <p:spPr>
          <a:xfrm>
            <a:off x="4427984" y="5011435"/>
            <a:ext cx="1224136" cy="17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灯片编号占位符 14"/>
          <p:cNvSpPr>
            <a:spLocks noGrp="1"/>
          </p:cNvSpPr>
          <p:nvPr>
            <p:ph type="sldNum" sz="quarter" idx="12"/>
          </p:nvPr>
        </p:nvSpPr>
        <p:spPr/>
        <p:txBody>
          <a:bodyPr/>
          <a:lstStyle/>
          <a:p>
            <a:fld id="{0C913308-F349-4B6D-A68A-DD1791B4A57B}" type="slidenum">
              <a:rPr lang="zh-CN" altLang="en-US" smtClean="0"/>
              <a:pPr/>
              <a:t>28</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To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lide(fromTo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slide(fromTo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slide(from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792088"/>
          </a:xfrm>
        </p:spPr>
        <p:txBody>
          <a:bodyPr>
            <a:noAutofit/>
          </a:bodyPr>
          <a:lstStyle/>
          <a:p>
            <a:r>
              <a:rPr lang="en-US" altLang="zh-CN" sz="4000" dirty="0" smtClean="0"/>
              <a:t>Who is </a:t>
            </a:r>
            <a:r>
              <a:rPr lang="en-US" altLang="zh-CN" sz="4000" dirty="0" err="1" smtClean="0"/>
              <a:t>Lamport</a:t>
            </a:r>
            <a:r>
              <a:rPr lang="en-US" altLang="zh-CN" sz="4000" dirty="0" smtClean="0"/>
              <a:t>?			</a:t>
            </a:r>
            <a:endParaRPr lang="zh-CN" altLang="en-US" sz="4000" dirty="0"/>
          </a:p>
        </p:txBody>
      </p:sp>
      <p:sp>
        <p:nvSpPr>
          <p:cNvPr id="3" name="内容占位符 2"/>
          <p:cNvSpPr>
            <a:spLocks noGrp="1"/>
          </p:cNvSpPr>
          <p:nvPr>
            <p:ph idx="1"/>
          </p:nvPr>
        </p:nvSpPr>
        <p:spPr>
          <a:xfrm>
            <a:off x="3779912" y="1484784"/>
            <a:ext cx="5256584" cy="5040560"/>
          </a:xfrm>
        </p:spPr>
        <p:txBody>
          <a:bodyPr>
            <a:normAutofit fontScale="92500" lnSpcReduction="20000"/>
          </a:bodyPr>
          <a:lstStyle/>
          <a:p>
            <a:pPr>
              <a:buNone/>
            </a:pPr>
            <a:r>
              <a:rPr lang="en-US" altLang="zh-CN" b="1" dirty="0" smtClean="0"/>
              <a:t>Education</a:t>
            </a:r>
          </a:p>
          <a:p>
            <a:r>
              <a:rPr lang="en-US" altLang="zh-CN" sz="2100" dirty="0" smtClean="0"/>
              <a:t>B.S. -- M.I.T., 1960. (</a:t>
            </a:r>
            <a:r>
              <a:rPr lang="en-US" altLang="zh-CN" sz="2100" dirty="0" smtClean="0">
                <a:solidFill>
                  <a:srgbClr val="0070C0"/>
                </a:solidFill>
              </a:rPr>
              <a:t>Mathematics</a:t>
            </a:r>
            <a:r>
              <a:rPr lang="en-US" altLang="zh-CN" sz="2100" dirty="0" smtClean="0"/>
              <a:t>)</a:t>
            </a:r>
          </a:p>
          <a:p>
            <a:r>
              <a:rPr lang="en-US" altLang="zh-CN" sz="2100" dirty="0" smtClean="0"/>
              <a:t>M.A. -- Brandeis University, 1963. (</a:t>
            </a:r>
            <a:r>
              <a:rPr lang="en-US" altLang="zh-CN" sz="2100" dirty="0" smtClean="0">
                <a:solidFill>
                  <a:srgbClr val="0070C0"/>
                </a:solidFill>
              </a:rPr>
              <a:t>Mathematics</a:t>
            </a:r>
            <a:r>
              <a:rPr lang="en-US" altLang="zh-CN" sz="2100" dirty="0" smtClean="0"/>
              <a:t>)</a:t>
            </a:r>
          </a:p>
          <a:p>
            <a:r>
              <a:rPr lang="en-US" altLang="zh-CN" sz="2100" dirty="0" smtClean="0"/>
              <a:t>Ph.D. -- Brandeis University, 1972. (</a:t>
            </a:r>
            <a:r>
              <a:rPr lang="en-US" altLang="zh-CN" sz="2100" dirty="0" smtClean="0">
                <a:solidFill>
                  <a:srgbClr val="0070C0"/>
                </a:solidFill>
              </a:rPr>
              <a:t>Mathematics</a:t>
            </a:r>
            <a:r>
              <a:rPr lang="en-US" altLang="zh-CN" sz="2100" dirty="0" smtClean="0"/>
              <a:t>)</a:t>
            </a:r>
          </a:p>
          <a:p>
            <a:pPr>
              <a:buNone/>
            </a:pPr>
            <a:endParaRPr lang="en-US" altLang="zh-CN" sz="2100" dirty="0" smtClean="0"/>
          </a:p>
          <a:p>
            <a:pPr>
              <a:spcBef>
                <a:spcPts val="1200"/>
              </a:spcBef>
              <a:buNone/>
            </a:pPr>
            <a:r>
              <a:rPr lang="en-US" altLang="zh-CN" b="1" dirty="0" smtClean="0"/>
              <a:t>Employment</a:t>
            </a:r>
          </a:p>
          <a:p>
            <a:r>
              <a:rPr lang="en-US" altLang="zh-CN" sz="2300" dirty="0" err="1" smtClean="0"/>
              <a:t>Mitre</a:t>
            </a:r>
            <a:r>
              <a:rPr lang="en-US" altLang="zh-CN" sz="2300" dirty="0" smtClean="0"/>
              <a:t> Corporation (part-time, 1962-1965)</a:t>
            </a:r>
          </a:p>
          <a:p>
            <a:r>
              <a:rPr lang="en-US" altLang="zh-CN" sz="2300" dirty="0" smtClean="0"/>
              <a:t>Marlboro College (1965-1969)</a:t>
            </a:r>
          </a:p>
          <a:p>
            <a:r>
              <a:rPr lang="en-US" altLang="zh-CN" sz="2300" dirty="0" smtClean="0"/>
              <a:t>Massachusetts Computer Associates (1970-1977)</a:t>
            </a:r>
          </a:p>
          <a:p>
            <a:r>
              <a:rPr lang="en-US" altLang="zh-CN" sz="2300" dirty="0" smtClean="0"/>
              <a:t>SRI International (1977-1985)</a:t>
            </a:r>
          </a:p>
          <a:p>
            <a:r>
              <a:rPr lang="en-US" altLang="zh-CN" sz="2300" dirty="0" smtClean="0"/>
              <a:t>Digital Equipment Corporation / Compaq (1985-2001)</a:t>
            </a:r>
          </a:p>
          <a:p>
            <a:r>
              <a:rPr lang="en-US" altLang="zh-CN" sz="2300" dirty="0" smtClean="0">
                <a:solidFill>
                  <a:srgbClr val="0070C0"/>
                </a:solidFill>
              </a:rPr>
              <a:t>Microsoft Research </a:t>
            </a:r>
            <a:r>
              <a:rPr lang="en-US" altLang="zh-CN" sz="2300" dirty="0" smtClean="0"/>
              <a:t>(2001-present)</a:t>
            </a:r>
            <a:endParaRPr lang="zh-CN" altLang="en-US" sz="23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1026" name="Picture 2" descr="http://www.lamport.org/leslie.jpg"/>
          <p:cNvPicPr>
            <a:picLocks noChangeAspect="1" noChangeArrowheads="1"/>
          </p:cNvPicPr>
          <p:nvPr/>
        </p:nvPicPr>
        <p:blipFill>
          <a:blip r:embed="rId2" cstate="print"/>
          <a:srcRect/>
          <a:stretch>
            <a:fillRect/>
          </a:stretch>
        </p:blipFill>
        <p:spPr bwMode="auto">
          <a:xfrm>
            <a:off x="35496" y="1628800"/>
            <a:ext cx="3743325" cy="4762500"/>
          </a:xfrm>
          <a:prstGeom prst="rect">
            <a:avLst/>
          </a:prstGeom>
          <a:noFill/>
        </p:spPr>
      </p:pic>
      <p:sp>
        <p:nvSpPr>
          <p:cNvPr id="8" name="矩形 7"/>
          <p:cNvSpPr/>
          <p:nvPr/>
        </p:nvSpPr>
        <p:spPr>
          <a:xfrm>
            <a:off x="4932040" y="476672"/>
            <a:ext cx="2843855" cy="584775"/>
          </a:xfrm>
          <a:prstGeom prst="rect">
            <a:avLst/>
          </a:prstGeom>
        </p:spPr>
        <p:txBody>
          <a:bodyPr wrap="none">
            <a:spAutoFit/>
          </a:bodyPr>
          <a:lstStyle/>
          <a:p>
            <a:r>
              <a:rPr lang="en-US" altLang="zh-CN" sz="3200" dirty="0" smtClean="0">
                <a:solidFill>
                  <a:srgbClr val="0070C0"/>
                </a:solidFill>
              </a:rPr>
              <a:t>Leslie </a:t>
            </a:r>
            <a:r>
              <a:rPr lang="en-US" altLang="zh-CN" sz="3200" dirty="0" err="1" smtClean="0">
                <a:solidFill>
                  <a:srgbClr val="0070C0"/>
                </a:solidFill>
              </a:rPr>
              <a:t>Lamport</a:t>
            </a:r>
            <a:endParaRPr lang="zh-CN" altLang="en-US" sz="3200" dirty="0">
              <a:solidFill>
                <a:srgbClr val="0070C0"/>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29</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slide(fromTop)">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slide(fromTop)">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slide(fromTop)">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slide(fromTop)">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slide(fromTop)">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slide(fromTop)">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slide(fromTop)">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slide(fromTop)">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slide(fromTop)">
                                      <p:cBhvr>
                                        <p:cTn id="55" dur="500"/>
                                        <p:tgtEl>
                                          <p:spTgt spid="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grpId="0" nodeType="click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slide(fromTop)">
                                      <p:cBhvr>
                                        <p:cTn id="60" dur="500"/>
                                        <p:tgtEl>
                                          <p:spTgt spid="3">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grpId="0"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slide(fromTop)">
                                      <p:cBhvr>
                                        <p:cTn id="65" dur="500"/>
                                        <p:tgtEl>
                                          <p:spTgt spid="3">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slide(fromTop)">
                                      <p:cBhvr>
                                        <p:cTn id="7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80696"/>
          </a:xfrm>
        </p:spPr>
        <p:txBody>
          <a:bodyPr>
            <a:normAutofit fontScale="90000"/>
          </a:bodyPr>
          <a:lstStyle/>
          <a:p>
            <a:r>
              <a:rPr lang="en-GB" altLang="zh-CN" dirty="0" smtClean="0"/>
              <a:t>Introduction</a:t>
            </a:r>
            <a:endParaRPr lang="zh-CN" altLang="en-US" dirty="0"/>
          </a:p>
        </p:txBody>
      </p:sp>
      <p:sp>
        <p:nvSpPr>
          <p:cNvPr id="3" name="内容占位符 2"/>
          <p:cNvSpPr>
            <a:spLocks noGrp="1"/>
          </p:cNvSpPr>
          <p:nvPr>
            <p:ph idx="1"/>
          </p:nvPr>
        </p:nvSpPr>
        <p:spPr>
          <a:xfrm>
            <a:off x="457200" y="1556792"/>
            <a:ext cx="8229600" cy="4767808"/>
          </a:xfrm>
        </p:spPr>
        <p:txBody>
          <a:bodyPr/>
          <a:lstStyle/>
          <a:p>
            <a:r>
              <a:rPr lang="en-GB" altLang="zh-CN" dirty="0" smtClean="0"/>
              <a:t>Replication of data is an important issue in DS</a:t>
            </a:r>
          </a:p>
          <a:p>
            <a:pPr lvl="1"/>
            <a:r>
              <a:rPr lang="en-US" altLang="zh-CN" dirty="0" smtClean="0"/>
              <a:t>Data are generally replicated to </a:t>
            </a:r>
            <a:r>
              <a:rPr lang="en-US" altLang="zh-CN" u="sng" dirty="0" smtClean="0">
                <a:solidFill>
                  <a:srgbClr val="0070C0"/>
                </a:solidFill>
              </a:rPr>
              <a:t>enhance reliability or improve performance</a:t>
            </a:r>
            <a:r>
              <a:rPr lang="en-US" altLang="zh-CN" u="sng" dirty="0" smtClean="0"/>
              <a:t>.</a:t>
            </a:r>
          </a:p>
          <a:p>
            <a:pPr lvl="1"/>
            <a:r>
              <a:rPr lang="en-US" altLang="zh-CN" dirty="0" smtClean="0"/>
              <a:t>One of the major problems is keeping replicas consistent.</a:t>
            </a:r>
          </a:p>
          <a:p>
            <a:pPr>
              <a:buNone/>
            </a:pPr>
            <a:endParaRPr lang="en-GB" altLang="zh-CN" dirty="0" smtClean="0"/>
          </a:p>
          <a:p>
            <a:pPr>
              <a:buNone/>
            </a:pPr>
            <a:r>
              <a:rPr lang="en-GB" altLang="zh-CN" dirty="0" smtClean="0"/>
              <a:t>Two points:</a:t>
            </a:r>
            <a:endParaRPr lang="en-US" altLang="zh-CN" dirty="0" smtClean="0"/>
          </a:p>
          <a:p>
            <a:r>
              <a:rPr lang="en-GB" altLang="zh-CN" dirty="0" smtClean="0"/>
              <a:t>Reasons for Replication</a:t>
            </a:r>
          </a:p>
          <a:p>
            <a:r>
              <a:rPr lang="en-GB" altLang="zh-CN" dirty="0" smtClean="0"/>
              <a:t>Replication as Scaling Technique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6732240" y="4077072"/>
            <a:ext cx="2000250" cy="2000250"/>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3</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852704"/>
          </a:xfrm>
        </p:spPr>
        <p:txBody>
          <a:bodyPr/>
          <a:lstStyle/>
          <a:p>
            <a:r>
              <a:rPr lang="en-US" altLang="zh-CN" dirty="0" smtClean="0"/>
              <a:t>Sequential Consistency (2)</a:t>
            </a:r>
            <a:endParaRPr lang="zh-CN" altLang="en-US" dirty="0"/>
          </a:p>
        </p:txBody>
      </p:sp>
      <p:sp>
        <p:nvSpPr>
          <p:cNvPr id="3" name="内容占位符 2"/>
          <p:cNvSpPr>
            <a:spLocks noGrp="1"/>
          </p:cNvSpPr>
          <p:nvPr>
            <p:ph idx="1"/>
          </p:nvPr>
        </p:nvSpPr>
        <p:spPr>
          <a:xfrm>
            <a:off x="457200" y="1340768"/>
            <a:ext cx="8229600" cy="4983832"/>
          </a:xfrm>
        </p:spPr>
        <p:txBody>
          <a:bodyPr>
            <a:normAutofit fontScale="85000" lnSpcReduction="20000"/>
          </a:bodyPr>
          <a:lstStyle/>
          <a:p>
            <a:pPr>
              <a:spcAft>
                <a:spcPts val="600"/>
              </a:spcAft>
            </a:pPr>
            <a:r>
              <a:rPr lang="en-US" altLang="zh-CN" b="1" dirty="0" smtClean="0"/>
              <a:t>Sequential consistency</a:t>
            </a:r>
            <a:r>
              <a:rPr lang="en-US" altLang="zh-CN" dirty="0" smtClean="0"/>
              <a:t> is an important data-centric consistency model </a:t>
            </a:r>
            <a:r>
              <a:rPr lang="en-US" altLang="zh-CN" b="1" dirty="0" smtClean="0"/>
              <a:t>[</a:t>
            </a:r>
            <a:r>
              <a:rPr lang="en-US" altLang="zh-CN" dirty="0" smtClean="0"/>
              <a:t>first defined by </a:t>
            </a:r>
            <a:r>
              <a:rPr lang="en-US" altLang="zh-CN" dirty="0" err="1" smtClean="0">
                <a:solidFill>
                  <a:srgbClr val="FF0000"/>
                </a:solidFill>
              </a:rPr>
              <a:t>Lamport</a:t>
            </a:r>
            <a:r>
              <a:rPr lang="en-US" altLang="zh-CN" dirty="0" smtClean="0">
                <a:solidFill>
                  <a:srgbClr val="FF0000"/>
                </a:solidFill>
              </a:rPr>
              <a:t> (1979) </a:t>
            </a:r>
            <a:r>
              <a:rPr lang="en-US" altLang="zh-CN" dirty="0" smtClean="0"/>
              <a:t>in the context of </a:t>
            </a:r>
            <a:r>
              <a:rPr lang="en-US" altLang="zh-CN" dirty="0" smtClean="0">
                <a:solidFill>
                  <a:srgbClr val="0070C0"/>
                </a:solidFill>
              </a:rPr>
              <a:t>shared memory </a:t>
            </a:r>
            <a:r>
              <a:rPr lang="en-US" altLang="zh-CN" dirty="0" smtClean="0"/>
              <a:t>for multiprocessor systems.</a:t>
            </a:r>
            <a:r>
              <a:rPr lang="en-US" altLang="zh-CN" b="1" dirty="0" smtClean="0"/>
              <a:t>]</a:t>
            </a:r>
            <a:r>
              <a:rPr lang="en-US" altLang="zh-CN" dirty="0" smtClean="0"/>
              <a:t> In general, </a:t>
            </a:r>
            <a:r>
              <a:rPr lang="en-US" altLang="zh-CN" i="1" dirty="0" smtClean="0">
                <a:solidFill>
                  <a:srgbClr val="FF33CC"/>
                </a:solidFill>
              </a:rPr>
              <a:t>a data store </a:t>
            </a:r>
            <a:r>
              <a:rPr lang="en-US" altLang="zh-CN" dirty="0" smtClean="0"/>
              <a:t>is said to be sequentially consistent when it satisfies the following condition: </a:t>
            </a:r>
          </a:p>
          <a:p>
            <a:pPr lvl="1">
              <a:spcAft>
                <a:spcPts val="600"/>
              </a:spcAft>
            </a:pPr>
            <a:r>
              <a:rPr lang="en-US" altLang="zh-CN" b="1" dirty="0" smtClean="0"/>
              <a:t>Definition: </a:t>
            </a:r>
            <a:r>
              <a:rPr lang="en-US" altLang="zh-CN" dirty="0" smtClean="0"/>
              <a:t>The </a:t>
            </a:r>
            <a:r>
              <a:rPr lang="en-US" altLang="zh-CN" u="sng" dirty="0" smtClean="0"/>
              <a:t>result </a:t>
            </a:r>
            <a:r>
              <a:rPr lang="en-US" altLang="zh-CN" dirty="0" smtClean="0"/>
              <a:t>of any execution is </a:t>
            </a:r>
            <a:r>
              <a:rPr lang="en-US" altLang="zh-CN" u="sng" dirty="0" smtClean="0"/>
              <a:t>the same </a:t>
            </a:r>
            <a:r>
              <a:rPr lang="en-US" altLang="zh-CN" dirty="0" smtClean="0"/>
              <a:t>as if the operations of all processes were executed in some </a:t>
            </a:r>
            <a:r>
              <a:rPr lang="en-US" altLang="zh-CN" u="sng" dirty="0" smtClean="0"/>
              <a:t>sequential order</a:t>
            </a:r>
            <a:r>
              <a:rPr lang="en-US" altLang="zh-CN" dirty="0" smtClean="0"/>
              <a:t>, and the </a:t>
            </a:r>
            <a:r>
              <a:rPr lang="en-US" altLang="zh-CN" u="sng" dirty="0" smtClean="0"/>
              <a:t>operations </a:t>
            </a:r>
            <a:r>
              <a:rPr lang="en-US" altLang="zh-CN" dirty="0" smtClean="0"/>
              <a:t>of each individual process appear in this sequence </a:t>
            </a:r>
            <a:r>
              <a:rPr lang="en-US" altLang="zh-CN" u="sng" dirty="0" smtClean="0"/>
              <a:t>in the order </a:t>
            </a:r>
            <a:r>
              <a:rPr lang="en-US" altLang="zh-CN" dirty="0" smtClean="0"/>
              <a:t>specified by its program.</a:t>
            </a:r>
          </a:p>
          <a:p>
            <a:pPr lvl="1">
              <a:spcAft>
                <a:spcPts val="600"/>
              </a:spcAft>
            </a:pPr>
            <a:r>
              <a:rPr lang="en-US" altLang="zh-CN" b="1" dirty="0" smtClean="0"/>
              <a:t>Meaning</a:t>
            </a:r>
            <a:r>
              <a:rPr lang="en-US" altLang="zh-CN" dirty="0" smtClean="0"/>
              <a:t> of definition: when processes run concurrently on (possibly) different machines, any </a:t>
            </a:r>
            <a:r>
              <a:rPr lang="en-US" altLang="zh-CN" u="sng" dirty="0" smtClean="0"/>
              <a:t>valid interleaving </a:t>
            </a:r>
            <a:r>
              <a:rPr lang="en-US" altLang="zh-CN" dirty="0" smtClean="0"/>
              <a:t>of read and write operations </a:t>
            </a:r>
            <a:r>
              <a:rPr lang="en-US" altLang="zh-CN" u="sng" dirty="0" smtClean="0"/>
              <a:t>is acceptable </a:t>
            </a:r>
            <a:r>
              <a:rPr lang="en-US" altLang="zh-CN" dirty="0" smtClean="0"/>
              <a:t>behavior, but </a:t>
            </a:r>
            <a:r>
              <a:rPr lang="en-US" altLang="zh-CN" i="1" dirty="0" smtClean="0">
                <a:solidFill>
                  <a:srgbClr val="0000FF"/>
                </a:solidFill>
              </a:rPr>
              <a:t>all processes see the same interleaving of operations</a:t>
            </a:r>
            <a:r>
              <a:rPr lang="en-US" altLang="zh-CN" i="1" dirty="0" smtClean="0"/>
              <a:t>.</a:t>
            </a:r>
          </a:p>
          <a:p>
            <a:pPr>
              <a:spcBef>
                <a:spcPts val="1200"/>
              </a:spcBef>
              <a:spcAft>
                <a:spcPts val="600"/>
              </a:spcAft>
            </a:pPr>
            <a:r>
              <a:rPr lang="en-US" altLang="zh-CN" b="1" dirty="0" smtClean="0"/>
              <a:t>NOTE: </a:t>
            </a:r>
            <a:r>
              <a:rPr lang="en-US" altLang="zh-CN" dirty="0" smtClean="0"/>
              <a:t>Note that </a:t>
            </a:r>
            <a:r>
              <a:rPr lang="en-US" altLang="zh-CN" dirty="0" smtClean="0">
                <a:solidFill>
                  <a:srgbClr val="0070C0"/>
                </a:solidFill>
              </a:rPr>
              <a:t>nothing</a:t>
            </a:r>
            <a:r>
              <a:rPr lang="en-US" altLang="zh-CN" dirty="0" smtClean="0"/>
              <a:t> is said </a:t>
            </a:r>
            <a:r>
              <a:rPr lang="en-US" altLang="zh-CN" dirty="0" smtClean="0">
                <a:solidFill>
                  <a:srgbClr val="0070C0"/>
                </a:solidFill>
              </a:rPr>
              <a:t>about time</a:t>
            </a:r>
            <a:r>
              <a:rPr lang="en-US" altLang="zh-CN" dirty="0" smtClean="0"/>
              <a:t>; that is, there is no reference to the “most recent” write operation on a data item. in this context, a process “sees” writes from all processes but only its own reads.</a:t>
            </a:r>
            <a:endParaRPr lang="zh-CN" altLang="en-US" b="1"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矩形 6"/>
          <p:cNvSpPr/>
          <p:nvPr/>
        </p:nvSpPr>
        <p:spPr>
          <a:xfrm>
            <a:off x="683568" y="3861048"/>
            <a:ext cx="7776864" cy="115212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30</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1143000"/>
          </a:xfrm>
        </p:spPr>
        <p:txBody>
          <a:bodyPr>
            <a:normAutofit fontScale="90000"/>
          </a:bodyPr>
          <a:lstStyle/>
          <a:p>
            <a:r>
              <a:rPr lang="en-US" altLang="zh-CN" dirty="0" smtClean="0"/>
              <a:t>Sequentially Consistent Data Store</a:t>
            </a:r>
            <a:br>
              <a:rPr lang="en-US" altLang="zh-CN" dirty="0" smtClean="0"/>
            </a:br>
            <a:r>
              <a:rPr lang="en-US" altLang="zh-CN" sz="4400" dirty="0" smtClean="0"/>
              <a:t>Example (1)</a:t>
            </a:r>
            <a:endParaRPr lang="zh-CN" altLang="en-US" sz="44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7" name="Picture 4" descr="07-05"/>
          <p:cNvPicPr>
            <a:picLocks noChangeAspect="1" noChangeArrowheads="1"/>
          </p:cNvPicPr>
          <p:nvPr/>
        </p:nvPicPr>
        <p:blipFill>
          <a:blip r:embed="rId2" cstate="print"/>
          <a:srcRect r="55692"/>
          <a:stretch>
            <a:fillRect/>
          </a:stretch>
        </p:blipFill>
        <p:spPr bwMode="auto">
          <a:xfrm>
            <a:off x="755576" y="1844824"/>
            <a:ext cx="3499504" cy="1434465"/>
          </a:xfrm>
          <a:prstGeom prst="rect">
            <a:avLst/>
          </a:prstGeom>
          <a:noFill/>
        </p:spPr>
      </p:pic>
      <p:pic>
        <p:nvPicPr>
          <p:cNvPr id="8" name="Picture 5" descr="07-05"/>
          <p:cNvPicPr>
            <a:picLocks noChangeAspect="1" noChangeArrowheads="1"/>
          </p:cNvPicPr>
          <p:nvPr/>
        </p:nvPicPr>
        <p:blipFill>
          <a:blip r:embed="rId2" cstate="print"/>
          <a:srcRect l="56392"/>
          <a:stretch>
            <a:fillRect/>
          </a:stretch>
        </p:blipFill>
        <p:spPr bwMode="auto">
          <a:xfrm>
            <a:off x="4860032" y="1844824"/>
            <a:ext cx="3444217" cy="1434465"/>
          </a:xfrm>
          <a:prstGeom prst="rect">
            <a:avLst/>
          </a:prstGeom>
          <a:noFill/>
        </p:spPr>
      </p:pic>
      <p:sp>
        <p:nvSpPr>
          <p:cNvPr id="9" name="矩形 8"/>
          <p:cNvSpPr/>
          <p:nvPr/>
        </p:nvSpPr>
        <p:spPr>
          <a:xfrm>
            <a:off x="611561" y="3501008"/>
            <a:ext cx="3744416" cy="2862322"/>
          </a:xfrm>
          <a:prstGeom prst="rect">
            <a:avLst/>
          </a:prstGeom>
        </p:spPr>
        <p:txBody>
          <a:bodyPr wrap="square">
            <a:spAutoFit/>
          </a:bodyPr>
          <a:lstStyle/>
          <a:p>
            <a:r>
              <a:rPr lang="en-US" altLang="zh-CN" sz="2000" dirty="0" smtClean="0">
                <a:ea typeface="宋体" charset="-122"/>
              </a:rPr>
              <a:t>A sequentially consistent data store. </a:t>
            </a:r>
          </a:p>
          <a:p>
            <a:endParaRPr lang="en-US" altLang="zh-CN" sz="2000" dirty="0" smtClean="0">
              <a:ea typeface="宋体" charset="-122"/>
            </a:endParaRPr>
          </a:p>
          <a:p>
            <a:r>
              <a:rPr lang="en-US" altLang="zh-CN" sz="2000" dirty="0" smtClean="0"/>
              <a:t>both processes </a:t>
            </a:r>
            <a:r>
              <a:rPr lang="en-US" altLang="zh-CN" sz="2000" i="1" dirty="0" smtClean="0"/>
              <a:t>P3 </a:t>
            </a:r>
            <a:r>
              <a:rPr lang="en-US" altLang="zh-CN" sz="2000" dirty="0" smtClean="0"/>
              <a:t>and</a:t>
            </a:r>
            <a:r>
              <a:rPr lang="en-US" altLang="zh-CN" sz="2000" i="1" dirty="0" smtClean="0"/>
              <a:t> P4 </a:t>
            </a:r>
            <a:r>
              <a:rPr lang="en-US" altLang="zh-CN" sz="2000" dirty="0" smtClean="0"/>
              <a:t>first read value </a:t>
            </a:r>
            <a:r>
              <a:rPr lang="en-US" altLang="zh-CN" sz="2000" i="1" dirty="0" smtClean="0"/>
              <a:t>b</a:t>
            </a:r>
            <a:r>
              <a:rPr lang="en-US" altLang="zh-CN" sz="2000" dirty="0" smtClean="0"/>
              <a:t>, and later value </a:t>
            </a:r>
            <a:r>
              <a:rPr lang="en-US" altLang="zh-CN" sz="2000" i="1" dirty="0" smtClean="0"/>
              <a:t>a</a:t>
            </a:r>
            <a:r>
              <a:rPr lang="en-US" altLang="zh-CN" sz="2000" dirty="0" smtClean="0"/>
              <a:t>. In other words, the write operation of process </a:t>
            </a:r>
            <a:r>
              <a:rPr lang="en-US" altLang="zh-CN" sz="2000" i="1" dirty="0" smtClean="0"/>
              <a:t>P2 </a:t>
            </a:r>
            <a:r>
              <a:rPr lang="en-US" altLang="zh-CN" sz="2000" dirty="0" smtClean="0"/>
              <a:t>appears to have taken place before that of </a:t>
            </a:r>
            <a:r>
              <a:rPr lang="en-US" altLang="zh-CN" sz="2000" i="1" dirty="0" smtClean="0"/>
              <a:t>P1·</a:t>
            </a:r>
            <a:r>
              <a:rPr lang="en-US" altLang="zh-CN" sz="2000" dirty="0" smtClean="0">
                <a:ea typeface="宋体" charset="-122"/>
              </a:rPr>
              <a:t> </a:t>
            </a:r>
            <a:endParaRPr lang="zh-CN" altLang="en-US" sz="2000" dirty="0"/>
          </a:p>
        </p:txBody>
      </p:sp>
      <p:sp>
        <p:nvSpPr>
          <p:cNvPr id="10" name="矩形 9"/>
          <p:cNvSpPr/>
          <p:nvPr/>
        </p:nvSpPr>
        <p:spPr>
          <a:xfrm>
            <a:off x="5220072" y="3501008"/>
            <a:ext cx="2664296" cy="1938992"/>
          </a:xfrm>
          <a:prstGeom prst="rect">
            <a:avLst/>
          </a:prstGeom>
        </p:spPr>
        <p:txBody>
          <a:bodyPr wrap="square">
            <a:spAutoFit/>
          </a:bodyPr>
          <a:lstStyle/>
          <a:p>
            <a:r>
              <a:rPr lang="en-US" altLang="zh-CN" sz="2000" dirty="0" smtClean="0">
                <a:ea typeface="宋体" charset="-122"/>
              </a:rPr>
              <a:t>A data store that is </a:t>
            </a:r>
            <a:r>
              <a:rPr lang="en-US" altLang="zh-CN" sz="2000" dirty="0" smtClean="0">
                <a:solidFill>
                  <a:srgbClr val="0000FF"/>
                </a:solidFill>
                <a:ea typeface="宋体" charset="-122"/>
              </a:rPr>
              <a:t>NOT</a:t>
            </a:r>
            <a:r>
              <a:rPr lang="en-US" altLang="zh-CN" sz="2000" dirty="0" smtClean="0">
                <a:ea typeface="宋体" charset="-122"/>
              </a:rPr>
              <a:t> sequentially consistent.</a:t>
            </a:r>
          </a:p>
          <a:p>
            <a:r>
              <a:rPr lang="en-US" altLang="zh-CN" sz="2000" dirty="0" smtClean="0"/>
              <a:t>Not all processes see the same interleaving of write operations.</a:t>
            </a:r>
            <a:endParaRPr lang="en-US" altLang="zh-CN" sz="2000" dirty="0">
              <a:ea typeface="宋体" charset="-122"/>
            </a:endParaRPr>
          </a:p>
        </p:txBody>
      </p:sp>
      <p:sp>
        <p:nvSpPr>
          <p:cNvPr id="11" name="椭圆 10"/>
          <p:cNvSpPr/>
          <p:nvPr/>
        </p:nvSpPr>
        <p:spPr>
          <a:xfrm>
            <a:off x="6516216" y="2348880"/>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020272" y="2564904"/>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12"/>
          <p:cNvSpPr>
            <a:spLocks noGrp="1"/>
          </p:cNvSpPr>
          <p:nvPr>
            <p:ph type="sldNum" sz="quarter" idx="12"/>
          </p:nvPr>
        </p:nvSpPr>
        <p:spPr/>
        <p:txBody>
          <a:bodyPr/>
          <a:lstStyle/>
          <a:p>
            <a:fld id="{0C913308-F349-4B6D-A68A-DD1791B4A57B}" type="slidenum">
              <a:rPr lang="zh-CN" altLang="en-US" smtClean="0"/>
              <a:pPr/>
              <a:t>31</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43808" y="836712"/>
            <a:ext cx="6264696" cy="1080120"/>
          </a:xfrm>
        </p:spPr>
        <p:txBody>
          <a:bodyPr>
            <a:noAutofit/>
          </a:bodyPr>
          <a:lstStyle/>
          <a:p>
            <a:r>
              <a:rPr lang="en-US" altLang="zh-CN" sz="2000" dirty="0" smtClean="0">
                <a:ea typeface="宋体" charset="-122"/>
              </a:rPr>
              <a:t>Three </a:t>
            </a:r>
            <a:r>
              <a:rPr lang="en-US" altLang="zh-CN" sz="2000" dirty="0" smtClean="0">
                <a:solidFill>
                  <a:srgbClr val="FF0000"/>
                </a:solidFill>
                <a:ea typeface="宋体" charset="-122"/>
              </a:rPr>
              <a:t>concurrently</a:t>
            </a:r>
            <a:r>
              <a:rPr lang="en-US" altLang="zh-CN" sz="2000" dirty="0" smtClean="0">
                <a:ea typeface="宋体" charset="-122"/>
              </a:rPr>
              <a:t> executing processes.</a:t>
            </a:r>
            <a:endParaRPr lang="zh-CN" altLang="en-US" sz="2000" dirty="0" smtClean="0"/>
          </a:p>
          <a:p>
            <a:r>
              <a:rPr lang="en-US" altLang="zh-CN" sz="2000" dirty="0" smtClean="0"/>
              <a:t>Assumption: initially </a:t>
            </a:r>
            <a:r>
              <a:rPr lang="en-US" altLang="zh-CN" sz="2000" i="1" dirty="0" smtClean="0"/>
              <a:t>x, y, z= </a:t>
            </a:r>
            <a:r>
              <a:rPr lang="en-US" altLang="zh-CN" sz="2000" i="1" dirty="0" smtClean="0">
                <a:latin typeface="Times New Roman" pitchFamily="18" charset="0"/>
                <a:cs typeface="Times New Roman" pitchFamily="18" charset="0"/>
              </a:rPr>
              <a:t>0</a:t>
            </a:r>
            <a:r>
              <a:rPr lang="en-US" altLang="zh-CN" sz="2000" dirty="0" smtClean="0"/>
              <a:t>.</a:t>
            </a:r>
          </a:p>
          <a:p>
            <a:r>
              <a:rPr lang="en-US" altLang="zh-CN" sz="2000" dirty="0" smtClean="0"/>
              <a:t>Various interleaved execution sequences are possible.</a:t>
            </a:r>
            <a:endParaRPr lang="zh-CN" altLang="en-US" sz="2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a:xfrm>
            <a:off x="457200" y="332656"/>
            <a:ext cx="8229600" cy="1143000"/>
          </a:xfrm>
        </p:spPr>
        <p:txBody>
          <a:bodyPr>
            <a:normAutofit fontScale="90000"/>
          </a:bodyPr>
          <a:lstStyle/>
          <a:p>
            <a:r>
              <a:rPr lang="en-US" altLang="zh-CN" dirty="0" smtClean="0"/>
              <a:t>Sequentially Consistent Data Store</a:t>
            </a:r>
            <a:br>
              <a:rPr lang="en-US" altLang="zh-CN" dirty="0" smtClean="0"/>
            </a:br>
            <a:r>
              <a:rPr lang="en-US" altLang="zh-CN" sz="4400" dirty="0" smtClean="0"/>
              <a:t>Example (2)</a:t>
            </a:r>
            <a:endParaRPr lang="zh-CN" altLang="en-US" sz="4400" dirty="0"/>
          </a:p>
        </p:txBody>
      </p:sp>
      <p:pic>
        <p:nvPicPr>
          <p:cNvPr id="8" name="Picture 4" descr="07-06T"/>
          <p:cNvPicPr>
            <a:picLocks noChangeAspect="1" noChangeArrowheads="1"/>
          </p:cNvPicPr>
          <p:nvPr/>
        </p:nvPicPr>
        <p:blipFill>
          <a:blip r:embed="rId3" cstate="print"/>
          <a:srcRect/>
          <a:stretch>
            <a:fillRect/>
          </a:stretch>
        </p:blipFill>
        <p:spPr bwMode="auto">
          <a:xfrm>
            <a:off x="575048" y="1980708"/>
            <a:ext cx="6149340" cy="1211580"/>
          </a:xfrm>
          <a:prstGeom prst="rect">
            <a:avLst/>
          </a:prstGeom>
          <a:noFill/>
        </p:spPr>
      </p:pic>
      <p:grpSp>
        <p:nvGrpSpPr>
          <p:cNvPr id="24" name="组合 23"/>
          <p:cNvGrpSpPr/>
          <p:nvPr/>
        </p:nvGrpSpPr>
        <p:grpSpPr>
          <a:xfrm>
            <a:off x="395536" y="2196732"/>
            <a:ext cx="395536" cy="1088252"/>
            <a:chOff x="395536" y="2196732"/>
            <a:chExt cx="395536" cy="1088252"/>
          </a:xfrm>
        </p:grpSpPr>
        <p:sp>
          <p:nvSpPr>
            <p:cNvPr id="11" name="TextBox 10"/>
            <p:cNvSpPr txBox="1"/>
            <p:nvPr/>
          </p:nvSpPr>
          <p:spPr>
            <a:xfrm>
              <a:off x="395536" y="2884874"/>
              <a:ext cx="395536" cy="400110"/>
            </a:xfrm>
            <a:prstGeom prst="rect">
              <a:avLst/>
            </a:prstGeom>
            <a:noFill/>
          </p:spPr>
          <p:txBody>
            <a:bodyPr wrap="square" rtlCol="0">
              <a:spAutoFit/>
            </a:bodyPr>
            <a:lstStyle/>
            <a:p>
              <a:r>
                <a:rPr lang="en-US" altLang="zh-CN" sz="2000" dirty="0" smtClean="0">
                  <a:solidFill>
                    <a:srgbClr val="0000FF"/>
                  </a:solidFill>
                </a:rPr>
                <a:t>t</a:t>
              </a:r>
              <a:endParaRPr lang="zh-CN" altLang="en-US" sz="2000" dirty="0">
                <a:solidFill>
                  <a:srgbClr val="0000FF"/>
                </a:solidFill>
              </a:endParaRPr>
            </a:p>
          </p:txBody>
        </p:sp>
        <p:cxnSp>
          <p:nvCxnSpPr>
            <p:cNvPr id="10" name="直接箭头连接符 9"/>
            <p:cNvCxnSpPr/>
            <p:nvPr/>
          </p:nvCxnSpPr>
          <p:spPr>
            <a:xfrm>
              <a:off x="719064" y="2196732"/>
              <a:ext cx="0" cy="9761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7" name="直接连接符 16"/>
          <p:cNvCxnSpPr/>
          <p:nvPr/>
        </p:nvCxnSpPr>
        <p:spPr>
          <a:xfrm>
            <a:off x="827584" y="2812866"/>
            <a:ext cx="8136904"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19" name="矩形 18"/>
          <p:cNvSpPr/>
          <p:nvPr/>
        </p:nvSpPr>
        <p:spPr>
          <a:xfrm>
            <a:off x="6804248" y="2380818"/>
            <a:ext cx="187220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dirty="0" smtClean="0">
                <a:solidFill>
                  <a:srgbClr val="FF0000"/>
                </a:solidFill>
              </a:rPr>
              <a:t>write </a:t>
            </a:r>
            <a:r>
              <a:rPr lang="en-US" altLang="zh-CN" dirty="0" smtClean="0"/>
              <a:t>operation</a:t>
            </a:r>
            <a:endParaRPr lang="zh-CN" altLang="en-US" dirty="0"/>
          </a:p>
        </p:txBody>
      </p:sp>
      <p:sp>
        <p:nvSpPr>
          <p:cNvPr id="20" name="矩形 19"/>
          <p:cNvSpPr/>
          <p:nvPr/>
        </p:nvSpPr>
        <p:spPr>
          <a:xfrm>
            <a:off x="6804248" y="2875582"/>
            <a:ext cx="187220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dirty="0" smtClean="0">
                <a:solidFill>
                  <a:srgbClr val="FF0000"/>
                </a:solidFill>
              </a:rPr>
              <a:t>read</a:t>
            </a:r>
            <a:r>
              <a:rPr lang="en-US" altLang="zh-CN" dirty="0" smtClean="0"/>
              <a:t> operation</a:t>
            </a:r>
            <a:endParaRPr lang="zh-CN" altLang="en-US" dirty="0"/>
          </a:p>
        </p:txBody>
      </p:sp>
      <p:grpSp>
        <p:nvGrpSpPr>
          <p:cNvPr id="23" name="组合 22"/>
          <p:cNvGrpSpPr/>
          <p:nvPr/>
        </p:nvGrpSpPr>
        <p:grpSpPr>
          <a:xfrm>
            <a:off x="1037034" y="3244334"/>
            <a:ext cx="6991350" cy="3027308"/>
            <a:chOff x="1115616" y="3244334"/>
            <a:chExt cx="6991350" cy="3027308"/>
          </a:xfrm>
        </p:grpSpPr>
        <p:pic>
          <p:nvPicPr>
            <p:cNvPr id="21" name="Picture 4" descr="07-07T"/>
            <p:cNvPicPr>
              <a:picLocks noChangeAspect="1" noChangeArrowheads="1"/>
            </p:cNvPicPr>
            <p:nvPr/>
          </p:nvPicPr>
          <p:blipFill>
            <a:blip r:embed="rId4" cstate="print"/>
            <a:srcRect/>
            <a:stretch>
              <a:fillRect/>
            </a:stretch>
          </p:blipFill>
          <p:spPr bwMode="auto">
            <a:xfrm>
              <a:off x="1115616" y="3356992"/>
              <a:ext cx="6991350" cy="2914650"/>
            </a:xfrm>
            <a:prstGeom prst="rect">
              <a:avLst/>
            </a:prstGeom>
            <a:noFill/>
          </p:spPr>
        </p:pic>
        <p:sp>
          <p:nvSpPr>
            <p:cNvPr id="22" name="矩形 21"/>
            <p:cNvSpPr/>
            <p:nvPr/>
          </p:nvSpPr>
          <p:spPr>
            <a:xfrm>
              <a:off x="2982640" y="3244334"/>
              <a:ext cx="3257302" cy="369332"/>
            </a:xfrm>
            <a:prstGeom prst="rect">
              <a:avLst/>
            </a:prstGeom>
          </p:spPr>
          <p:txBody>
            <a:bodyPr wrap="none">
              <a:spAutoFit/>
            </a:bodyPr>
            <a:lstStyle/>
            <a:p>
              <a:r>
                <a:rPr lang="en-US" altLang="zh-CN" dirty="0" smtClean="0">
                  <a:solidFill>
                    <a:srgbClr val="0000FF"/>
                  </a:solidFill>
                  <a:ea typeface="宋体" charset="-122"/>
                </a:rPr>
                <a:t>Four valid execution sequences</a:t>
              </a:r>
              <a:endParaRPr lang="zh-CN" altLang="en-US" dirty="0">
                <a:solidFill>
                  <a:srgbClr val="0000FF"/>
                </a:solidFill>
              </a:endParaRPr>
            </a:p>
          </p:txBody>
        </p:sp>
      </p:grpSp>
      <p:grpSp>
        <p:nvGrpSpPr>
          <p:cNvPr id="25" name="组合 24"/>
          <p:cNvGrpSpPr/>
          <p:nvPr/>
        </p:nvGrpSpPr>
        <p:grpSpPr>
          <a:xfrm>
            <a:off x="395536" y="3573015"/>
            <a:ext cx="395536" cy="2272318"/>
            <a:chOff x="395536" y="2196732"/>
            <a:chExt cx="395536" cy="1010041"/>
          </a:xfrm>
        </p:grpSpPr>
        <p:sp>
          <p:nvSpPr>
            <p:cNvPr id="26" name="TextBox 25"/>
            <p:cNvSpPr txBox="1"/>
            <p:nvPr/>
          </p:nvSpPr>
          <p:spPr>
            <a:xfrm>
              <a:off x="395536" y="3028925"/>
              <a:ext cx="395536" cy="177848"/>
            </a:xfrm>
            <a:prstGeom prst="rect">
              <a:avLst/>
            </a:prstGeom>
            <a:noFill/>
          </p:spPr>
          <p:txBody>
            <a:bodyPr wrap="square" rtlCol="0">
              <a:spAutoFit/>
            </a:bodyPr>
            <a:lstStyle/>
            <a:p>
              <a:r>
                <a:rPr lang="en-US" altLang="zh-CN" sz="2000" dirty="0" smtClean="0">
                  <a:solidFill>
                    <a:srgbClr val="0000FF"/>
                  </a:solidFill>
                </a:rPr>
                <a:t>t</a:t>
              </a:r>
              <a:endParaRPr lang="zh-CN" altLang="en-US" sz="2000" dirty="0">
                <a:solidFill>
                  <a:srgbClr val="0000FF"/>
                </a:solidFill>
              </a:endParaRPr>
            </a:p>
          </p:txBody>
        </p:sp>
        <p:cxnSp>
          <p:nvCxnSpPr>
            <p:cNvPr id="27" name="直接箭头连接符 26"/>
            <p:cNvCxnSpPr/>
            <p:nvPr/>
          </p:nvCxnSpPr>
          <p:spPr>
            <a:xfrm>
              <a:off x="719064" y="2196732"/>
              <a:ext cx="0" cy="9761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827584" y="3779748"/>
            <a:ext cx="432048" cy="369332"/>
          </a:xfrm>
          <a:prstGeom prst="rect">
            <a:avLst/>
          </a:prstGeom>
          <a:noFill/>
        </p:spPr>
        <p:txBody>
          <a:bodyPr wrap="square" rtlCol="0">
            <a:spAutoFit/>
          </a:bodyPr>
          <a:lstStyle/>
          <a:p>
            <a:r>
              <a:rPr lang="en-US" altLang="zh-CN" dirty="0" smtClean="0">
                <a:solidFill>
                  <a:srgbClr val="0000FF"/>
                </a:solidFill>
              </a:rPr>
              <a:t>P1</a:t>
            </a:r>
            <a:endParaRPr lang="zh-CN" altLang="en-US" dirty="0">
              <a:solidFill>
                <a:srgbClr val="0000FF"/>
              </a:solidFill>
            </a:endParaRPr>
          </a:p>
        </p:txBody>
      </p:sp>
      <p:sp>
        <p:nvSpPr>
          <p:cNvPr id="29" name="TextBox 28"/>
          <p:cNvSpPr txBox="1"/>
          <p:nvPr/>
        </p:nvSpPr>
        <p:spPr>
          <a:xfrm>
            <a:off x="827584" y="4221088"/>
            <a:ext cx="432048" cy="369332"/>
          </a:xfrm>
          <a:prstGeom prst="rect">
            <a:avLst/>
          </a:prstGeom>
          <a:noFill/>
        </p:spPr>
        <p:txBody>
          <a:bodyPr wrap="square" rtlCol="0">
            <a:spAutoFit/>
          </a:bodyPr>
          <a:lstStyle/>
          <a:p>
            <a:r>
              <a:rPr lang="en-US" altLang="zh-CN" dirty="0" smtClean="0">
                <a:solidFill>
                  <a:srgbClr val="0000FF"/>
                </a:solidFill>
              </a:rPr>
              <a:t>P2</a:t>
            </a:r>
            <a:endParaRPr lang="zh-CN" altLang="en-US" dirty="0">
              <a:solidFill>
                <a:srgbClr val="0000FF"/>
              </a:solidFill>
            </a:endParaRPr>
          </a:p>
        </p:txBody>
      </p:sp>
      <p:sp>
        <p:nvSpPr>
          <p:cNvPr id="30" name="TextBox 29"/>
          <p:cNvSpPr txBox="1"/>
          <p:nvPr/>
        </p:nvSpPr>
        <p:spPr>
          <a:xfrm>
            <a:off x="827584" y="4653136"/>
            <a:ext cx="432048" cy="369332"/>
          </a:xfrm>
          <a:prstGeom prst="rect">
            <a:avLst/>
          </a:prstGeom>
          <a:noFill/>
        </p:spPr>
        <p:txBody>
          <a:bodyPr wrap="square" rtlCol="0">
            <a:spAutoFit/>
          </a:bodyPr>
          <a:lstStyle/>
          <a:p>
            <a:r>
              <a:rPr lang="en-US" altLang="zh-CN" dirty="0" smtClean="0">
                <a:solidFill>
                  <a:srgbClr val="0000FF"/>
                </a:solidFill>
              </a:rPr>
              <a:t>P3</a:t>
            </a:r>
            <a:endParaRPr lang="zh-CN" altLang="en-US" dirty="0">
              <a:solidFill>
                <a:srgbClr val="0000FF"/>
              </a:solidFill>
            </a:endParaRPr>
          </a:p>
        </p:txBody>
      </p:sp>
      <p:sp>
        <p:nvSpPr>
          <p:cNvPr id="31" name="TextBox 30"/>
          <p:cNvSpPr txBox="1"/>
          <p:nvPr/>
        </p:nvSpPr>
        <p:spPr>
          <a:xfrm>
            <a:off x="2555776" y="4005064"/>
            <a:ext cx="432048" cy="369332"/>
          </a:xfrm>
          <a:prstGeom prst="rect">
            <a:avLst/>
          </a:prstGeom>
          <a:noFill/>
        </p:spPr>
        <p:txBody>
          <a:bodyPr wrap="square" rtlCol="0">
            <a:spAutoFit/>
          </a:bodyPr>
          <a:lstStyle/>
          <a:p>
            <a:r>
              <a:rPr lang="en-US" altLang="zh-CN" dirty="0" smtClean="0">
                <a:solidFill>
                  <a:srgbClr val="0000FF"/>
                </a:solidFill>
              </a:rPr>
              <a:t>P2</a:t>
            </a:r>
            <a:endParaRPr lang="zh-CN" altLang="en-US" dirty="0">
              <a:solidFill>
                <a:srgbClr val="0000FF"/>
              </a:solidFill>
            </a:endParaRPr>
          </a:p>
        </p:txBody>
      </p:sp>
      <p:sp>
        <p:nvSpPr>
          <p:cNvPr id="32" name="TextBox 31"/>
          <p:cNvSpPr txBox="1"/>
          <p:nvPr/>
        </p:nvSpPr>
        <p:spPr>
          <a:xfrm>
            <a:off x="2555776" y="4221088"/>
            <a:ext cx="432048" cy="369332"/>
          </a:xfrm>
          <a:prstGeom prst="rect">
            <a:avLst/>
          </a:prstGeom>
          <a:noFill/>
        </p:spPr>
        <p:txBody>
          <a:bodyPr wrap="square" rtlCol="0">
            <a:spAutoFit/>
          </a:bodyPr>
          <a:lstStyle/>
          <a:p>
            <a:r>
              <a:rPr lang="en-US" altLang="zh-CN" dirty="0" smtClean="0">
                <a:solidFill>
                  <a:srgbClr val="0000FF"/>
                </a:solidFill>
              </a:rPr>
              <a:t>P1</a:t>
            </a:r>
            <a:endParaRPr lang="zh-CN" altLang="en-US" dirty="0">
              <a:solidFill>
                <a:srgbClr val="0000FF"/>
              </a:solidFill>
            </a:endParaRPr>
          </a:p>
        </p:txBody>
      </p:sp>
      <p:sp>
        <p:nvSpPr>
          <p:cNvPr id="33" name="TextBox 32"/>
          <p:cNvSpPr txBox="1"/>
          <p:nvPr/>
        </p:nvSpPr>
        <p:spPr>
          <a:xfrm>
            <a:off x="2555776" y="4653136"/>
            <a:ext cx="432048" cy="369332"/>
          </a:xfrm>
          <a:prstGeom prst="rect">
            <a:avLst/>
          </a:prstGeom>
          <a:noFill/>
        </p:spPr>
        <p:txBody>
          <a:bodyPr wrap="square" rtlCol="0">
            <a:spAutoFit/>
          </a:bodyPr>
          <a:lstStyle/>
          <a:p>
            <a:r>
              <a:rPr lang="en-US" altLang="zh-CN" dirty="0" smtClean="0">
                <a:solidFill>
                  <a:srgbClr val="0000FF"/>
                </a:solidFill>
              </a:rPr>
              <a:t>P3</a:t>
            </a:r>
            <a:endParaRPr lang="zh-CN" altLang="en-US" dirty="0">
              <a:solidFill>
                <a:srgbClr val="0000FF"/>
              </a:solidFill>
            </a:endParaRPr>
          </a:p>
        </p:txBody>
      </p:sp>
      <p:sp>
        <p:nvSpPr>
          <p:cNvPr id="34" name="TextBox 33"/>
          <p:cNvSpPr txBox="1"/>
          <p:nvPr/>
        </p:nvSpPr>
        <p:spPr>
          <a:xfrm>
            <a:off x="4283968" y="4005064"/>
            <a:ext cx="432048" cy="369332"/>
          </a:xfrm>
          <a:prstGeom prst="rect">
            <a:avLst/>
          </a:prstGeom>
          <a:noFill/>
        </p:spPr>
        <p:txBody>
          <a:bodyPr wrap="square" rtlCol="0">
            <a:spAutoFit/>
          </a:bodyPr>
          <a:lstStyle/>
          <a:p>
            <a:r>
              <a:rPr lang="en-US" altLang="zh-CN" dirty="0" smtClean="0">
                <a:solidFill>
                  <a:srgbClr val="0000FF"/>
                </a:solidFill>
              </a:rPr>
              <a:t>P3</a:t>
            </a:r>
            <a:endParaRPr lang="zh-CN" altLang="en-US" dirty="0">
              <a:solidFill>
                <a:srgbClr val="0000FF"/>
              </a:solidFill>
            </a:endParaRPr>
          </a:p>
        </p:txBody>
      </p:sp>
      <p:sp>
        <p:nvSpPr>
          <p:cNvPr id="35" name="TextBox 34"/>
          <p:cNvSpPr txBox="1"/>
          <p:nvPr/>
        </p:nvSpPr>
        <p:spPr>
          <a:xfrm>
            <a:off x="4283968" y="4221088"/>
            <a:ext cx="432048" cy="369332"/>
          </a:xfrm>
          <a:prstGeom prst="rect">
            <a:avLst/>
          </a:prstGeom>
          <a:noFill/>
        </p:spPr>
        <p:txBody>
          <a:bodyPr wrap="square" rtlCol="0">
            <a:spAutoFit/>
          </a:bodyPr>
          <a:lstStyle/>
          <a:p>
            <a:r>
              <a:rPr lang="en-US" altLang="zh-CN" dirty="0" smtClean="0">
                <a:solidFill>
                  <a:srgbClr val="0000FF"/>
                </a:solidFill>
              </a:rPr>
              <a:t>P2</a:t>
            </a:r>
            <a:endParaRPr lang="zh-CN" altLang="en-US" dirty="0">
              <a:solidFill>
                <a:srgbClr val="0000FF"/>
              </a:solidFill>
            </a:endParaRPr>
          </a:p>
        </p:txBody>
      </p:sp>
      <p:sp>
        <p:nvSpPr>
          <p:cNvPr id="36" name="TextBox 35"/>
          <p:cNvSpPr txBox="1"/>
          <p:nvPr/>
        </p:nvSpPr>
        <p:spPr>
          <a:xfrm>
            <a:off x="4283968" y="4653136"/>
            <a:ext cx="432048" cy="369332"/>
          </a:xfrm>
          <a:prstGeom prst="rect">
            <a:avLst/>
          </a:prstGeom>
          <a:noFill/>
        </p:spPr>
        <p:txBody>
          <a:bodyPr wrap="square" rtlCol="0">
            <a:spAutoFit/>
          </a:bodyPr>
          <a:lstStyle/>
          <a:p>
            <a:r>
              <a:rPr lang="en-US" altLang="zh-CN" dirty="0" smtClean="0">
                <a:solidFill>
                  <a:srgbClr val="0000FF"/>
                </a:solidFill>
              </a:rPr>
              <a:t>P1</a:t>
            </a:r>
            <a:endParaRPr lang="zh-CN" altLang="en-US" dirty="0">
              <a:solidFill>
                <a:srgbClr val="0000FF"/>
              </a:solidFill>
            </a:endParaRPr>
          </a:p>
        </p:txBody>
      </p:sp>
      <p:sp>
        <p:nvSpPr>
          <p:cNvPr id="37" name="TextBox 36"/>
          <p:cNvSpPr txBox="1"/>
          <p:nvPr/>
        </p:nvSpPr>
        <p:spPr>
          <a:xfrm>
            <a:off x="6012160" y="4211796"/>
            <a:ext cx="432048" cy="369332"/>
          </a:xfrm>
          <a:prstGeom prst="rect">
            <a:avLst/>
          </a:prstGeom>
          <a:noFill/>
        </p:spPr>
        <p:txBody>
          <a:bodyPr wrap="square" rtlCol="0">
            <a:spAutoFit/>
          </a:bodyPr>
          <a:lstStyle/>
          <a:p>
            <a:r>
              <a:rPr lang="en-US" altLang="zh-CN" dirty="0" smtClean="0">
                <a:solidFill>
                  <a:srgbClr val="0000FF"/>
                </a:solidFill>
              </a:rPr>
              <a:t>P2</a:t>
            </a:r>
            <a:endParaRPr lang="zh-CN" altLang="en-US" dirty="0">
              <a:solidFill>
                <a:srgbClr val="0000FF"/>
              </a:solidFill>
            </a:endParaRPr>
          </a:p>
        </p:txBody>
      </p:sp>
      <p:sp>
        <p:nvSpPr>
          <p:cNvPr id="38" name="TextBox 37"/>
          <p:cNvSpPr txBox="1"/>
          <p:nvPr/>
        </p:nvSpPr>
        <p:spPr>
          <a:xfrm>
            <a:off x="6012160" y="4427820"/>
            <a:ext cx="432048" cy="369332"/>
          </a:xfrm>
          <a:prstGeom prst="rect">
            <a:avLst/>
          </a:prstGeom>
          <a:noFill/>
        </p:spPr>
        <p:txBody>
          <a:bodyPr wrap="square" rtlCol="0">
            <a:spAutoFit/>
          </a:bodyPr>
          <a:lstStyle/>
          <a:p>
            <a:r>
              <a:rPr lang="en-US" altLang="zh-CN" dirty="0" smtClean="0">
                <a:solidFill>
                  <a:srgbClr val="0000FF"/>
                </a:solidFill>
              </a:rPr>
              <a:t>P1</a:t>
            </a:r>
            <a:endParaRPr lang="zh-CN" altLang="en-US" dirty="0">
              <a:solidFill>
                <a:srgbClr val="0000FF"/>
              </a:solidFill>
            </a:endParaRPr>
          </a:p>
        </p:txBody>
      </p:sp>
      <p:sp>
        <p:nvSpPr>
          <p:cNvPr id="39" name="TextBox 38"/>
          <p:cNvSpPr txBox="1"/>
          <p:nvPr/>
        </p:nvSpPr>
        <p:spPr>
          <a:xfrm>
            <a:off x="6012160" y="4653136"/>
            <a:ext cx="432048" cy="369332"/>
          </a:xfrm>
          <a:prstGeom prst="rect">
            <a:avLst/>
          </a:prstGeom>
          <a:noFill/>
        </p:spPr>
        <p:txBody>
          <a:bodyPr wrap="square" rtlCol="0">
            <a:spAutoFit/>
          </a:bodyPr>
          <a:lstStyle/>
          <a:p>
            <a:r>
              <a:rPr lang="en-US" altLang="zh-CN" dirty="0" smtClean="0">
                <a:solidFill>
                  <a:srgbClr val="0000FF"/>
                </a:solidFill>
              </a:rPr>
              <a:t>P3</a:t>
            </a:r>
            <a:endParaRPr lang="zh-CN" altLang="en-US" dirty="0">
              <a:solidFill>
                <a:srgbClr val="0000FF"/>
              </a:solidFill>
            </a:endParaRPr>
          </a:p>
        </p:txBody>
      </p:sp>
      <p:grpSp>
        <p:nvGrpSpPr>
          <p:cNvPr id="46" name="组合 45"/>
          <p:cNvGrpSpPr/>
          <p:nvPr/>
        </p:nvGrpSpPr>
        <p:grpSpPr>
          <a:xfrm>
            <a:off x="1907704" y="5589240"/>
            <a:ext cx="864096" cy="338554"/>
            <a:chOff x="1907704" y="5589240"/>
            <a:chExt cx="864096" cy="338554"/>
          </a:xfrm>
        </p:grpSpPr>
        <p:sp>
          <p:nvSpPr>
            <p:cNvPr id="40" name="TextBox 39"/>
            <p:cNvSpPr txBox="1"/>
            <p:nvPr/>
          </p:nvSpPr>
          <p:spPr>
            <a:xfrm>
              <a:off x="1907704" y="5589240"/>
              <a:ext cx="432048" cy="338554"/>
            </a:xfrm>
            <a:prstGeom prst="rect">
              <a:avLst/>
            </a:prstGeom>
            <a:noFill/>
          </p:spPr>
          <p:txBody>
            <a:bodyPr wrap="square" rtlCol="0">
              <a:spAutoFit/>
            </a:bodyPr>
            <a:lstStyle/>
            <a:p>
              <a:r>
                <a:rPr lang="en-US" altLang="zh-CN" sz="1600" dirty="0" smtClean="0">
                  <a:solidFill>
                    <a:srgbClr val="FF33CC"/>
                  </a:solidFill>
                </a:rPr>
                <a:t>P1</a:t>
              </a:r>
              <a:endParaRPr lang="zh-CN" altLang="en-US" sz="1600" dirty="0">
                <a:solidFill>
                  <a:srgbClr val="FF33CC"/>
                </a:solidFill>
              </a:endParaRPr>
            </a:p>
          </p:txBody>
        </p:sp>
        <p:sp>
          <p:nvSpPr>
            <p:cNvPr id="41" name="TextBox 40"/>
            <p:cNvSpPr txBox="1"/>
            <p:nvPr/>
          </p:nvSpPr>
          <p:spPr>
            <a:xfrm>
              <a:off x="2123728" y="5589240"/>
              <a:ext cx="432048" cy="338554"/>
            </a:xfrm>
            <a:prstGeom prst="rect">
              <a:avLst/>
            </a:prstGeom>
            <a:noFill/>
          </p:spPr>
          <p:txBody>
            <a:bodyPr wrap="square" rtlCol="0">
              <a:spAutoFit/>
            </a:bodyPr>
            <a:lstStyle/>
            <a:p>
              <a:r>
                <a:rPr lang="en-US" altLang="zh-CN" sz="1600" dirty="0" smtClean="0">
                  <a:solidFill>
                    <a:srgbClr val="FF33CC"/>
                  </a:solidFill>
                </a:rPr>
                <a:t>P2</a:t>
              </a:r>
              <a:endParaRPr lang="zh-CN" altLang="en-US" sz="1600" dirty="0">
                <a:solidFill>
                  <a:srgbClr val="FF33CC"/>
                </a:solidFill>
              </a:endParaRPr>
            </a:p>
          </p:txBody>
        </p:sp>
        <p:sp>
          <p:nvSpPr>
            <p:cNvPr id="45" name="TextBox 44"/>
            <p:cNvSpPr txBox="1"/>
            <p:nvPr/>
          </p:nvSpPr>
          <p:spPr>
            <a:xfrm>
              <a:off x="2339752" y="5589240"/>
              <a:ext cx="432048" cy="338554"/>
            </a:xfrm>
            <a:prstGeom prst="rect">
              <a:avLst/>
            </a:prstGeom>
            <a:noFill/>
          </p:spPr>
          <p:txBody>
            <a:bodyPr wrap="square" rtlCol="0">
              <a:spAutoFit/>
            </a:bodyPr>
            <a:lstStyle/>
            <a:p>
              <a:r>
                <a:rPr lang="en-US" altLang="zh-CN" sz="1600" dirty="0" smtClean="0">
                  <a:solidFill>
                    <a:srgbClr val="FF33CC"/>
                  </a:solidFill>
                </a:rPr>
                <a:t>P3</a:t>
              </a:r>
              <a:endParaRPr lang="zh-CN" altLang="en-US" sz="1600" dirty="0">
                <a:solidFill>
                  <a:srgbClr val="FF33CC"/>
                </a:solidFill>
              </a:endParaRPr>
            </a:p>
          </p:txBody>
        </p:sp>
      </p:grpSp>
      <p:grpSp>
        <p:nvGrpSpPr>
          <p:cNvPr id="47" name="组合 46"/>
          <p:cNvGrpSpPr/>
          <p:nvPr/>
        </p:nvGrpSpPr>
        <p:grpSpPr>
          <a:xfrm>
            <a:off x="3635896" y="5589240"/>
            <a:ext cx="864096" cy="338554"/>
            <a:chOff x="1907704" y="5589240"/>
            <a:chExt cx="864096" cy="338554"/>
          </a:xfrm>
        </p:grpSpPr>
        <p:sp>
          <p:nvSpPr>
            <p:cNvPr id="48" name="TextBox 47"/>
            <p:cNvSpPr txBox="1"/>
            <p:nvPr/>
          </p:nvSpPr>
          <p:spPr>
            <a:xfrm>
              <a:off x="1907704" y="5589240"/>
              <a:ext cx="432048" cy="338554"/>
            </a:xfrm>
            <a:prstGeom prst="rect">
              <a:avLst/>
            </a:prstGeom>
            <a:noFill/>
          </p:spPr>
          <p:txBody>
            <a:bodyPr wrap="square" rtlCol="0">
              <a:spAutoFit/>
            </a:bodyPr>
            <a:lstStyle/>
            <a:p>
              <a:r>
                <a:rPr lang="en-US" altLang="zh-CN" sz="1600" dirty="0" smtClean="0">
                  <a:solidFill>
                    <a:srgbClr val="FF33CC"/>
                  </a:solidFill>
                </a:rPr>
                <a:t>P1</a:t>
              </a:r>
              <a:endParaRPr lang="zh-CN" altLang="en-US" sz="1600" dirty="0">
                <a:solidFill>
                  <a:srgbClr val="FF33CC"/>
                </a:solidFill>
              </a:endParaRPr>
            </a:p>
          </p:txBody>
        </p:sp>
        <p:sp>
          <p:nvSpPr>
            <p:cNvPr id="49" name="TextBox 48"/>
            <p:cNvSpPr txBox="1"/>
            <p:nvPr/>
          </p:nvSpPr>
          <p:spPr>
            <a:xfrm>
              <a:off x="2123728" y="5589240"/>
              <a:ext cx="432048" cy="338554"/>
            </a:xfrm>
            <a:prstGeom prst="rect">
              <a:avLst/>
            </a:prstGeom>
            <a:noFill/>
          </p:spPr>
          <p:txBody>
            <a:bodyPr wrap="square" rtlCol="0">
              <a:spAutoFit/>
            </a:bodyPr>
            <a:lstStyle/>
            <a:p>
              <a:r>
                <a:rPr lang="en-US" altLang="zh-CN" sz="1600" dirty="0" smtClean="0">
                  <a:solidFill>
                    <a:srgbClr val="FF33CC"/>
                  </a:solidFill>
                </a:rPr>
                <a:t>P2</a:t>
              </a:r>
              <a:endParaRPr lang="zh-CN" altLang="en-US" sz="1600" dirty="0">
                <a:solidFill>
                  <a:srgbClr val="FF33CC"/>
                </a:solidFill>
              </a:endParaRPr>
            </a:p>
          </p:txBody>
        </p:sp>
        <p:sp>
          <p:nvSpPr>
            <p:cNvPr id="50" name="TextBox 49"/>
            <p:cNvSpPr txBox="1"/>
            <p:nvPr/>
          </p:nvSpPr>
          <p:spPr>
            <a:xfrm>
              <a:off x="2339752" y="5589240"/>
              <a:ext cx="432048" cy="338554"/>
            </a:xfrm>
            <a:prstGeom prst="rect">
              <a:avLst/>
            </a:prstGeom>
            <a:noFill/>
          </p:spPr>
          <p:txBody>
            <a:bodyPr wrap="square" rtlCol="0">
              <a:spAutoFit/>
            </a:bodyPr>
            <a:lstStyle/>
            <a:p>
              <a:r>
                <a:rPr lang="en-US" altLang="zh-CN" sz="1600" dirty="0" smtClean="0">
                  <a:solidFill>
                    <a:srgbClr val="FF33CC"/>
                  </a:solidFill>
                </a:rPr>
                <a:t>P3</a:t>
              </a:r>
              <a:endParaRPr lang="zh-CN" altLang="en-US" sz="1600" dirty="0">
                <a:solidFill>
                  <a:srgbClr val="FF33CC"/>
                </a:solidFill>
              </a:endParaRPr>
            </a:p>
          </p:txBody>
        </p:sp>
      </p:grpSp>
      <p:grpSp>
        <p:nvGrpSpPr>
          <p:cNvPr id="51" name="组合 50"/>
          <p:cNvGrpSpPr/>
          <p:nvPr/>
        </p:nvGrpSpPr>
        <p:grpSpPr>
          <a:xfrm>
            <a:off x="5364088" y="5589240"/>
            <a:ext cx="864096" cy="338554"/>
            <a:chOff x="1907704" y="5589240"/>
            <a:chExt cx="864096" cy="338554"/>
          </a:xfrm>
        </p:grpSpPr>
        <p:sp>
          <p:nvSpPr>
            <p:cNvPr id="52" name="TextBox 51"/>
            <p:cNvSpPr txBox="1"/>
            <p:nvPr/>
          </p:nvSpPr>
          <p:spPr>
            <a:xfrm>
              <a:off x="1907704" y="5589240"/>
              <a:ext cx="432048" cy="338554"/>
            </a:xfrm>
            <a:prstGeom prst="rect">
              <a:avLst/>
            </a:prstGeom>
            <a:noFill/>
          </p:spPr>
          <p:txBody>
            <a:bodyPr wrap="square" rtlCol="0">
              <a:spAutoFit/>
            </a:bodyPr>
            <a:lstStyle/>
            <a:p>
              <a:r>
                <a:rPr lang="en-US" altLang="zh-CN" sz="1600" dirty="0" smtClean="0">
                  <a:solidFill>
                    <a:srgbClr val="FF33CC"/>
                  </a:solidFill>
                </a:rPr>
                <a:t>P1</a:t>
              </a:r>
              <a:endParaRPr lang="zh-CN" altLang="en-US" sz="1600" dirty="0">
                <a:solidFill>
                  <a:srgbClr val="FF33CC"/>
                </a:solidFill>
              </a:endParaRPr>
            </a:p>
          </p:txBody>
        </p:sp>
        <p:sp>
          <p:nvSpPr>
            <p:cNvPr id="53" name="TextBox 52"/>
            <p:cNvSpPr txBox="1"/>
            <p:nvPr/>
          </p:nvSpPr>
          <p:spPr>
            <a:xfrm>
              <a:off x="2123728" y="5589240"/>
              <a:ext cx="432048" cy="338554"/>
            </a:xfrm>
            <a:prstGeom prst="rect">
              <a:avLst/>
            </a:prstGeom>
            <a:noFill/>
          </p:spPr>
          <p:txBody>
            <a:bodyPr wrap="square" rtlCol="0">
              <a:spAutoFit/>
            </a:bodyPr>
            <a:lstStyle/>
            <a:p>
              <a:r>
                <a:rPr lang="en-US" altLang="zh-CN" sz="1600" dirty="0" smtClean="0">
                  <a:solidFill>
                    <a:srgbClr val="FF33CC"/>
                  </a:solidFill>
                </a:rPr>
                <a:t>P2</a:t>
              </a:r>
              <a:endParaRPr lang="zh-CN" altLang="en-US" sz="1600" dirty="0">
                <a:solidFill>
                  <a:srgbClr val="FF33CC"/>
                </a:solidFill>
              </a:endParaRPr>
            </a:p>
          </p:txBody>
        </p:sp>
        <p:sp>
          <p:nvSpPr>
            <p:cNvPr id="54" name="TextBox 53"/>
            <p:cNvSpPr txBox="1"/>
            <p:nvPr/>
          </p:nvSpPr>
          <p:spPr>
            <a:xfrm>
              <a:off x="2339752" y="5589240"/>
              <a:ext cx="432048" cy="338554"/>
            </a:xfrm>
            <a:prstGeom prst="rect">
              <a:avLst/>
            </a:prstGeom>
            <a:noFill/>
          </p:spPr>
          <p:txBody>
            <a:bodyPr wrap="square" rtlCol="0">
              <a:spAutoFit/>
            </a:bodyPr>
            <a:lstStyle/>
            <a:p>
              <a:r>
                <a:rPr lang="en-US" altLang="zh-CN" sz="1600" dirty="0" smtClean="0">
                  <a:solidFill>
                    <a:srgbClr val="FF33CC"/>
                  </a:solidFill>
                </a:rPr>
                <a:t>P3</a:t>
              </a:r>
              <a:endParaRPr lang="zh-CN" altLang="en-US" sz="1600" dirty="0">
                <a:solidFill>
                  <a:srgbClr val="FF33CC"/>
                </a:solidFill>
              </a:endParaRPr>
            </a:p>
          </p:txBody>
        </p:sp>
      </p:grpSp>
      <p:grpSp>
        <p:nvGrpSpPr>
          <p:cNvPr id="55" name="组合 54"/>
          <p:cNvGrpSpPr/>
          <p:nvPr/>
        </p:nvGrpSpPr>
        <p:grpSpPr>
          <a:xfrm>
            <a:off x="7092280" y="5589240"/>
            <a:ext cx="864096" cy="338554"/>
            <a:chOff x="1907704" y="5589240"/>
            <a:chExt cx="864096" cy="338554"/>
          </a:xfrm>
        </p:grpSpPr>
        <p:sp>
          <p:nvSpPr>
            <p:cNvPr id="56" name="TextBox 55"/>
            <p:cNvSpPr txBox="1"/>
            <p:nvPr/>
          </p:nvSpPr>
          <p:spPr>
            <a:xfrm>
              <a:off x="1907704" y="5589240"/>
              <a:ext cx="432048" cy="338554"/>
            </a:xfrm>
            <a:prstGeom prst="rect">
              <a:avLst/>
            </a:prstGeom>
            <a:noFill/>
          </p:spPr>
          <p:txBody>
            <a:bodyPr wrap="square" rtlCol="0">
              <a:spAutoFit/>
            </a:bodyPr>
            <a:lstStyle/>
            <a:p>
              <a:r>
                <a:rPr lang="en-US" altLang="zh-CN" sz="1600" dirty="0" smtClean="0">
                  <a:solidFill>
                    <a:srgbClr val="FF33CC"/>
                  </a:solidFill>
                </a:rPr>
                <a:t>P1</a:t>
              </a:r>
              <a:endParaRPr lang="zh-CN" altLang="en-US" sz="1600" dirty="0">
                <a:solidFill>
                  <a:srgbClr val="FF33CC"/>
                </a:solidFill>
              </a:endParaRPr>
            </a:p>
          </p:txBody>
        </p:sp>
        <p:sp>
          <p:nvSpPr>
            <p:cNvPr id="57" name="TextBox 56"/>
            <p:cNvSpPr txBox="1"/>
            <p:nvPr/>
          </p:nvSpPr>
          <p:spPr>
            <a:xfrm>
              <a:off x="2123728" y="5589240"/>
              <a:ext cx="432048" cy="338554"/>
            </a:xfrm>
            <a:prstGeom prst="rect">
              <a:avLst/>
            </a:prstGeom>
            <a:noFill/>
          </p:spPr>
          <p:txBody>
            <a:bodyPr wrap="square" rtlCol="0">
              <a:spAutoFit/>
            </a:bodyPr>
            <a:lstStyle/>
            <a:p>
              <a:r>
                <a:rPr lang="en-US" altLang="zh-CN" sz="1600" dirty="0" smtClean="0">
                  <a:solidFill>
                    <a:srgbClr val="FF33CC"/>
                  </a:solidFill>
                </a:rPr>
                <a:t>P2</a:t>
              </a:r>
              <a:endParaRPr lang="zh-CN" altLang="en-US" sz="1600" dirty="0">
                <a:solidFill>
                  <a:srgbClr val="FF33CC"/>
                </a:solidFill>
              </a:endParaRPr>
            </a:p>
          </p:txBody>
        </p:sp>
        <p:sp>
          <p:nvSpPr>
            <p:cNvPr id="58" name="TextBox 57"/>
            <p:cNvSpPr txBox="1"/>
            <p:nvPr/>
          </p:nvSpPr>
          <p:spPr>
            <a:xfrm>
              <a:off x="2339752" y="5589240"/>
              <a:ext cx="432048" cy="338554"/>
            </a:xfrm>
            <a:prstGeom prst="rect">
              <a:avLst/>
            </a:prstGeom>
            <a:noFill/>
          </p:spPr>
          <p:txBody>
            <a:bodyPr wrap="square" rtlCol="0">
              <a:spAutoFit/>
            </a:bodyPr>
            <a:lstStyle/>
            <a:p>
              <a:r>
                <a:rPr lang="en-US" altLang="zh-CN" sz="1600" dirty="0" smtClean="0">
                  <a:solidFill>
                    <a:srgbClr val="FF33CC"/>
                  </a:solidFill>
                </a:rPr>
                <a:t>P3</a:t>
              </a:r>
              <a:endParaRPr lang="zh-CN" altLang="en-US" sz="1600" dirty="0">
                <a:solidFill>
                  <a:srgbClr val="FF33CC"/>
                </a:solidFill>
              </a:endParaRPr>
            </a:p>
          </p:txBody>
        </p:sp>
      </p:grpSp>
      <p:sp>
        <p:nvSpPr>
          <p:cNvPr id="59" name="矩形 58"/>
          <p:cNvSpPr/>
          <p:nvPr/>
        </p:nvSpPr>
        <p:spPr>
          <a:xfrm>
            <a:off x="323528" y="6156593"/>
            <a:ext cx="8496944"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sz="1600" b="1" dirty="0" smtClean="0">
                <a:solidFill>
                  <a:srgbClr val="FF0000"/>
                </a:solidFill>
              </a:rPr>
              <a:t>Signature: </a:t>
            </a:r>
            <a:r>
              <a:rPr lang="en-US" altLang="zh-CN" sz="1600" dirty="0" smtClean="0"/>
              <a:t>concatenates the output of </a:t>
            </a:r>
            <a:r>
              <a:rPr lang="en-US" altLang="zh-CN" sz="1600" i="1" dirty="0" smtClean="0"/>
              <a:t>P1, P2, </a:t>
            </a:r>
            <a:r>
              <a:rPr lang="en-US" altLang="zh-CN" sz="1600" dirty="0" smtClean="0"/>
              <a:t>and</a:t>
            </a:r>
            <a:r>
              <a:rPr lang="en-US" altLang="zh-CN" sz="1600" i="1" dirty="0" smtClean="0"/>
              <a:t> P3 </a:t>
            </a:r>
            <a:r>
              <a:rPr lang="en-US" altLang="zh-CN" sz="1600" dirty="0" smtClean="0"/>
              <a:t>in that order</a:t>
            </a:r>
            <a:r>
              <a:rPr lang="en-US" altLang="zh-CN" sz="1600" i="1" dirty="0" smtClean="0"/>
              <a:t>. </a:t>
            </a:r>
            <a:r>
              <a:rPr lang="en-US" altLang="zh-CN" sz="1600" dirty="0" smtClean="0"/>
              <a:t>A</a:t>
            </a:r>
            <a:r>
              <a:rPr lang="en-US" altLang="zh-CN" sz="1600" i="1" dirty="0" smtClean="0"/>
              <a:t> 6-bit </a:t>
            </a:r>
            <a:r>
              <a:rPr lang="en-US" altLang="zh-CN" sz="1600" dirty="0" smtClean="0"/>
              <a:t>string characterizes a particular interleaving of statements. Not all 2</a:t>
            </a:r>
            <a:r>
              <a:rPr lang="en-US" altLang="zh-CN" sz="1600" baseline="30000" dirty="0" smtClean="0"/>
              <a:t>6</a:t>
            </a:r>
            <a:r>
              <a:rPr lang="en-US" altLang="zh-CN" sz="1600" dirty="0" smtClean="0"/>
              <a:t> = </a:t>
            </a:r>
            <a:r>
              <a:rPr lang="en-US" altLang="zh-CN" sz="1600" dirty="0" smtClean="0">
                <a:solidFill>
                  <a:srgbClr val="FF0000"/>
                </a:solidFill>
              </a:rPr>
              <a:t>64 </a:t>
            </a:r>
            <a:r>
              <a:rPr lang="en-US" altLang="zh-CN" sz="1600" dirty="0" smtClean="0"/>
              <a:t>signature patterns are allowed.</a:t>
            </a:r>
            <a:endParaRPr lang="zh-CN" altLang="en-US" sz="1600" dirty="0"/>
          </a:p>
        </p:txBody>
      </p:sp>
      <p:sp>
        <p:nvSpPr>
          <p:cNvPr id="60" name="矩形 59"/>
          <p:cNvSpPr/>
          <p:nvPr/>
        </p:nvSpPr>
        <p:spPr>
          <a:xfrm>
            <a:off x="7236296" y="3501008"/>
            <a:ext cx="1872208" cy="107721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1600" dirty="0" smtClean="0"/>
              <a:t>Only a total of 90 out of 6! = 720 possible execution sequences are </a:t>
            </a:r>
            <a:r>
              <a:rPr lang="en-US" altLang="zh-CN" sz="1600" dirty="0" smtClean="0">
                <a:solidFill>
                  <a:srgbClr val="FF0000"/>
                </a:solidFill>
              </a:rPr>
              <a:t>valid</a:t>
            </a:r>
            <a:r>
              <a:rPr lang="en-US" altLang="zh-CN" sz="1600" dirty="0" smtClean="0"/>
              <a:t>.</a:t>
            </a:r>
            <a:endParaRPr lang="zh-CN" altLang="en-US" sz="1600" dirty="0"/>
          </a:p>
        </p:txBody>
      </p:sp>
      <p:sp>
        <p:nvSpPr>
          <p:cNvPr id="61" name="TextBox 60"/>
          <p:cNvSpPr txBox="1"/>
          <p:nvPr/>
        </p:nvSpPr>
        <p:spPr>
          <a:xfrm>
            <a:off x="323528" y="6165304"/>
            <a:ext cx="8496944"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1600" b="1" dirty="0" smtClean="0"/>
              <a:t>Conclusions: </a:t>
            </a:r>
            <a:r>
              <a:rPr lang="en-US" altLang="zh-CN" sz="1600" dirty="0" smtClean="0"/>
              <a:t>The</a:t>
            </a:r>
            <a:r>
              <a:rPr lang="zh-CN" altLang="en-US" sz="1600" dirty="0" smtClean="0"/>
              <a:t> </a:t>
            </a:r>
            <a:r>
              <a:rPr lang="en-US" altLang="zh-CN" sz="1600" dirty="0" smtClean="0"/>
              <a:t>90</a:t>
            </a:r>
            <a:r>
              <a:rPr lang="zh-CN" altLang="en-US" sz="1600" dirty="0" smtClean="0"/>
              <a:t> </a:t>
            </a:r>
            <a:r>
              <a:rPr lang="en-US" altLang="zh-CN" sz="1600" dirty="0" smtClean="0"/>
              <a:t>different </a:t>
            </a:r>
            <a:r>
              <a:rPr lang="en-US" altLang="zh-CN" sz="1600" dirty="0" smtClean="0">
                <a:solidFill>
                  <a:srgbClr val="FF33CC"/>
                </a:solidFill>
              </a:rPr>
              <a:t>valid</a:t>
            </a:r>
            <a:r>
              <a:rPr lang="en-US" altLang="zh-CN" sz="1600" dirty="0" smtClean="0"/>
              <a:t> statement orderings produce a variety of different program results (&lt; 64) that are allowed under the assumption of sequential consistency.</a:t>
            </a:r>
            <a:endParaRPr lang="zh-CN" altLang="en-US" sz="1600" dirty="0"/>
          </a:p>
        </p:txBody>
      </p:sp>
      <p:grpSp>
        <p:nvGrpSpPr>
          <p:cNvPr id="62" name="组合 61"/>
          <p:cNvGrpSpPr/>
          <p:nvPr/>
        </p:nvGrpSpPr>
        <p:grpSpPr>
          <a:xfrm>
            <a:off x="1907704" y="4962654"/>
            <a:ext cx="864096" cy="338554"/>
            <a:chOff x="1907704" y="5589240"/>
            <a:chExt cx="864096" cy="338554"/>
          </a:xfrm>
        </p:grpSpPr>
        <p:sp>
          <p:nvSpPr>
            <p:cNvPr id="63" name="TextBox 62"/>
            <p:cNvSpPr txBox="1"/>
            <p:nvPr/>
          </p:nvSpPr>
          <p:spPr>
            <a:xfrm>
              <a:off x="1907704" y="5589240"/>
              <a:ext cx="432048" cy="338554"/>
            </a:xfrm>
            <a:prstGeom prst="rect">
              <a:avLst/>
            </a:prstGeom>
            <a:noFill/>
          </p:spPr>
          <p:txBody>
            <a:bodyPr wrap="square" rtlCol="0">
              <a:spAutoFit/>
            </a:bodyPr>
            <a:lstStyle/>
            <a:p>
              <a:r>
                <a:rPr lang="en-US" altLang="zh-CN" sz="1600" dirty="0" smtClean="0">
                  <a:solidFill>
                    <a:srgbClr val="0000FF"/>
                  </a:solidFill>
                </a:rPr>
                <a:t>P1</a:t>
              </a:r>
              <a:endParaRPr lang="zh-CN" altLang="en-US" sz="1600" dirty="0">
                <a:solidFill>
                  <a:srgbClr val="0000FF"/>
                </a:solidFill>
              </a:endParaRPr>
            </a:p>
          </p:txBody>
        </p:sp>
        <p:sp>
          <p:nvSpPr>
            <p:cNvPr id="64" name="TextBox 63"/>
            <p:cNvSpPr txBox="1"/>
            <p:nvPr/>
          </p:nvSpPr>
          <p:spPr>
            <a:xfrm>
              <a:off x="2123728" y="5589240"/>
              <a:ext cx="432048" cy="338554"/>
            </a:xfrm>
            <a:prstGeom prst="rect">
              <a:avLst/>
            </a:prstGeom>
            <a:noFill/>
          </p:spPr>
          <p:txBody>
            <a:bodyPr wrap="square" rtlCol="0">
              <a:spAutoFit/>
            </a:bodyPr>
            <a:lstStyle/>
            <a:p>
              <a:r>
                <a:rPr lang="en-US" altLang="zh-CN" sz="1600" dirty="0" smtClean="0">
                  <a:solidFill>
                    <a:srgbClr val="0000FF"/>
                  </a:solidFill>
                </a:rPr>
                <a:t>P2</a:t>
              </a:r>
              <a:endParaRPr lang="zh-CN" altLang="en-US" sz="1600" dirty="0">
                <a:solidFill>
                  <a:srgbClr val="0000FF"/>
                </a:solidFill>
              </a:endParaRPr>
            </a:p>
          </p:txBody>
        </p:sp>
        <p:sp>
          <p:nvSpPr>
            <p:cNvPr id="65" name="TextBox 64"/>
            <p:cNvSpPr txBox="1"/>
            <p:nvPr/>
          </p:nvSpPr>
          <p:spPr>
            <a:xfrm>
              <a:off x="2339752" y="5589240"/>
              <a:ext cx="432048" cy="338554"/>
            </a:xfrm>
            <a:prstGeom prst="rect">
              <a:avLst/>
            </a:prstGeom>
            <a:noFill/>
          </p:spPr>
          <p:txBody>
            <a:bodyPr wrap="square" rtlCol="0">
              <a:spAutoFit/>
            </a:bodyPr>
            <a:lstStyle/>
            <a:p>
              <a:r>
                <a:rPr lang="en-US" altLang="zh-CN" sz="1600" dirty="0" smtClean="0">
                  <a:solidFill>
                    <a:srgbClr val="0000FF"/>
                  </a:solidFill>
                </a:rPr>
                <a:t>P3</a:t>
              </a:r>
              <a:endParaRPr lang="zh-CN" altLang="en-US" sz="1600" dirty="0">
                <a:solidFill>
                  <a:srgbClr val="0000FF"/>
                </a:solidFill>
              </a:endParaRPr>
            </a:p>
          </p:txBody>
        </p:sp>
      </p:grpSp>
      <p:grpSp>
        <p:nvGrpSpPr>
          <p:cNvPr id="66" name="组合 65"/>
          <p:cNvGrpSpPr/>
          <p:nvPr/>
        </p:nvGrpSpPr>
        <p:grpSpPr>
          <a:xfrm>
            <a:off x="3635896" y="4941168"/>
            <a:ext cx="864096" cy="338554"/>
            <a:chOff x="1907704" y="5589240"/>
            <a:chExt cx="864096" cy="338554"/>
          </a:xfrm>
        </p:grpSpPr>
        <p:sp>
          <p:nvSpPr>
            <p:cNvPr id="67" name="TextBox 66"/>
            <p:cNvSpPr txBox="1"/>
            <p:nvPr/>
          </p:nvSpPr>
          <p:spPr>
            <a:xfrm>
              <a:off x="1907704" y="5589240"/>
              <a:ext cx="432048" cy="338554"/>
            </a:xfrm>
            <a:prstGeom prst="rect">
              <a:avLst/>
            </a:prstGeom>
            <a:noFill/>
          </p:spPr>
          <p:txBody>
            <a:bodyPr wrap="square" rtlCol="0">
              <a:spAutoFit/>
            </a:bodyPr>
            <a:lstStyle/>
            <a:p>
              <a:r>
                <a:rPr lang="en-US" altLang="zh-CN" sz="1600" dirty="0" smtClean="0">
                  <a:solidFill>
                    <a:srgbClr val="0000FF"/>
                  </a:solidFill>
                </a:rPr>
                <a:t>P2</a:t>
              </a:r>
              <a:endParaRPr lang="zh-CN" altLang="en-US" sz="1600" dirty="0">
                <a:solidFill>
                  <a:srgbClr val="0000FF"/>
                </a:solidFill>
              </a:endParaRPr>
            </a:p>
          </p:txBody>
        </p:sp>
        <p:sp>
          <p:nvSpPr>
            <p:cNvPr id="68" name="TextBox 67"/>
            <p:cNvSpPr txBox="1"/>
            <p:nvPr/>
          </p:nvSpPr>
          <p:spPr>
            <a:xfrm>
              <a:off x="2123728" y="5589240"/>
              <a:ext cx="432048" cy="338554"/>
            </a:xfrm>
            <a:prstGeom prst="rect">
              <a:avLst/>
            </a:prstGeom>
            <a:noFill/>
          </p:spPr>
          <p:txBody>
            <a:bodyPr wrap="square" rtlCol="0">
              <a:spAutoFit/>
            </a:bodyPr>
            <a:lstStyle/>
            <a:p>
              <a:r>
                <a:rPr lang="en-US" altLang="zh-CN" sz="1600" dirty="0" smtClean="0">
                  <a:solidFill>
                    <a:srgbClr val="0000FF"/>
                  </a:solidFill>
                </a:rPr>
                <a:t>P1</a:t>
              </a:r>
              <a:endParaRPr lang="zh-CN" altLang="en-US" sz="1600" dirty="0">
                <a:solidFill>
                  <a:srgbClr val="0000FF"/>
                </a:solidFill>
              </a:endParaRPr>
            </a:p>
          </p:txBody>
        </p:sp>
        <p:sp>
          <p:nvSpPr>
            <p:cNvPr id="69" name="TextBox 68"/>
            <p:cNvSpPr txBox="1"/>
            <p:nvPr/>
          </p:nvSpPr>
          <p:spPr>
            <a:xfrm>
              <a:off x="2339752" y="5589240"/>
              <a:ext cx="432048" cy="338554"/>
            </a:xfrm>
            <a:prstGeom prst="rect">
              <a:avLst/>
            </a:prstGeom>
            <a:noFill/>
          </p:spPr>
          <p:txBody>
            <a:bodyPr wrap="square" rtlCol="0">
              <a:spAutoFit/>
            </a:bodyPr>
            <a:lstStyle/>
            <a:p>
              <a:r>
                <a:rPr lang="en-US" altLang="zh-CN" sz="1600" dirty="0" smtClean="0">
                  <a:solidFill>
                    <a:srgbClr val="0000FF"/>
                  </a:solidFill>
                </a:rPr>
                <a:t>P3</a:t>
              </a:r>
              <a:endParaRPr lang="zh-CN" altLang="en-US" sz="1600" dirty="0">
                <a:solidFill>
                  <a:srgbClr val="0000FF"/>
                </a:solidFill>
              </a:endParaRPr>
            </a:p>
          </p:txBody>
        </p:sp>
      </p:grpSp>
      <p:grpSp>
        <p:nvGrpSpPr>
          <p:cNvPr id="70" name="组合 69"/>
          <p:cNvGrpSpPr/>
          <p:nvPr/>
        </p:nvGrpSpPr>
        <p:grpSpPr>
          <a:xfrm>
            <a:off x="5364088" y="4941168"/>
            <a:ext cx="864096" cy="338554"/>
            <a:chOff x="1907704" y="5589240"/>
            <a:chExt cx="864096" cy="338554"/>
          </a:xfrm>
        </p:grpSpPr>
        <p:sp>
          <p:nvSpPr>
            <p:cNvPr id="71" name="TextBox 70"/>
            <p:cNvSpPr txBox="1"/>
            <p:nvPr/>
          </p:nvSpPr>
          <p:spPr>
            <a:xfrm>
              <a:off x="1907704" y="5589240"/>
              <a:ext cx="432048" cy="338554"/>
            </a:xfrm>
            <a:prstGeom prst="rect">
              <a:avLst/>
            </a:prstGeom>
            <a:noFill/>
          </p:spPr>
          <p:txBody>
            <a:bodyPr wrap="square" rtlCol="0">
              <a:spAutoFit/>
            </a:bodyPr>
            <a:lstStyle/>
            <a:p>
              <a:r>
                <a:rPr lang="en-US" altLang="zh-CN" sz="1600" dirty="0" smtClean="0">
                  <a:solidFill>
                    <a:srgbClr val="0000FF"/>
                  </a:solidFill>
                </a:rPr>
                <a:t>P3</a:t>
              </a:r>
              <a:endParaRPr lang="zh-CN" altLang="en-US" sz="1600" dirty="0">
                <a:solidFill>
                  <a:srgbClr val="0000FF"/>
                </a:solidFill>
              </a:endParaRPr>
            </a:p>
          </p:txBody>
        </p:sp>
        <p:sp>
          <p:nvSpPr>
            <p:cNvPr id="72" name="TextBox 71"/>
            <p:cNvSpPr txBox="1"/>
            <p:nvPr/>
          </p:nvSpPr>
          <p:spPr>
            <a:xfrm>
              <a:off x="2123728" y="5589240"/>
              <a:ext cx="432048" cy="338554"/>
            </a:xfrm>
            <a:prstGeom prst="rect">
              <a:avLst/>
            </a:prstGeom>
            <a:noFill/>
          </p:spPr>
          <p:txBody>
            <a:bodyPr wrap="square" rtlCol="0">
              <a:spAutoFit/>
            </a:bodyPr>
            <a:lstStyle/>
            <a:p>
              <a:r>
                <a:rPr lang="en-US" altLang="zh-CN" sz="1600" dirty="0" smtClean="0">
                  <a:solidFill>
                    <a:srgbClr val="0000FF"/>
                  </a:solidFill>
                </a:rPr>
                <a:t>P2</a:t>
              </a:r>
              <a:endParaRPr lang="zh-CN" altLang="en-US" sz="1600" dirty="0">
                <a:solidFill>
                  <a:srgbClr val="0000FF"/>
                </a:solidFill>
              </a:endParaRPr>
            </a:p>
          </p:txBody>
        </p:sp>
        <p:sp>
          <p:nvSpPr>
            <p:cNvPr id="73" name="TextBox 72"/>
            <p:cNvSpPr txBox="1"/>
            <p:nvPr/>
          </p:nvSpPr>
          <p:spPr>
            <a:xfrm>
              <a:off x="2339752" y="5589240"/>
              <a:ext cx="432048" cy="338554"/>
            </a:xfrm>
            <a:prstGeom prst="rect">
              <a:avLst/>
            </a:prstGeom>
            <a:noFill/>
          </p:spPr>
          <p:txBody>
            <a:bodyPr wrap="square" rtlCol="0">
              <a:spAutoFit/>
            </a:bodyPr>
            <a:lstStyle/>
            <a:p>
              <a:r>
                <a:rPr lang="en-US" altLang="zh-CN" sz="1600" dirty="0" smtClean="0">
                  <a:solidFill>
                    <a:srgbClr val="0000FF"/>
                  </a:solidFill>
                </a:rPr>
                <a:t>P1</a:t>
              </a:r>
              <a:endParaRPr lang="zh-CN" altLang="en-US" sz="1600" dirty="0">
                <a:solidFill>
                  <a:srgbClr val="0000FF"/>
                </a:solidFill>
              </a:endParaRPr>
            </a:p>
          </p:txBody>
        </p:sp>
      </p:grpSp>
      <p:grpSp>
        <p:nvGrpSpPr>
          <p:cNvPr id="74" name="组合 73"/>
          <p:cNvGrpSpPr/>
          <p:nvPr/>
        </p:nvGrpSpPr>
        <p:grpSpPr>
          <a:xfrm>
            <a:off x="7092280" y="4941168"/>
            <a:ext cx="864096" cy="338554"/>
            <a:chOff x="1907704" y="5589240"/>
            <a:chExt cx="864096" cy="338554"/>
          </a:xfrm>
        </p:grpSpPr>
        <p:sp>
          <p:nvSpPr>
            <p:cNvPr id="75" name="TextBox 74"/>
            <p:cNvSpPr txBox="1"/>
            <p:nvPr/>
          </p:nvSpPr>
          <p:spPr>
            <a:xfrm>
              <a:off x="1907704" y="5589240"/>
              <a:ext cx="432048" cy="338554"/>
            </a:xfrm>
            <a:prstGeom prst="rect">
              <a:avLst/>
            </a:prstGeom>
            <a:noFill/>
          </p:spPr>
          <p:txBody>
            <a:bodyPr wrap="square" rtlCol="0">
              <a:spAutoFit/>
            </a:bodyPr>
            <a:lstStyle/>
            <a:p>
              <a:r>
                <a:rPr lang="en-US" altLang="zh-CN" sz="1600" dirty="0" smtClean="0">
                  <a:solidFill>
                    <a:srgbClr val="0000FF"/>
                  </a:solidFill>
                </a:rPr>
                <a:t>P2</a:t>
              </a:r>
              <a:endParaRPr lang="zh-CN" altLang="en-US" sz="1600" dirty="0">
                <a:solidFill>
                  <a:srgbClr val="0000FF"/>
                </a:solidFill>
              </a:endParaRPr>
            </a:p>
          </p:txBody>
        </p:sp>
        <p:sp>
          <p:nvSpPr>
            <p:cNvPr id="76" name="TextBox 75"/>
            <p:cNvSpPr txBox="1"/>
            <p:nvPr/>
          </p:nvSpPr>
          <p:spPr>
            <a:xfrm>
              <a:off x="2123728" y="5589240"/>
              <a:ext cx="432048" cy="338554"/>
            </a:xfrm>
            <a:prstGeom prst="rect">
              <a:avLst/>
            </a:prstGeom>
            <a:noFill/>
          </p:spPr>
          <p:txBody>
            <a:bodyPr wrap="square" rtlCol="0">
              <a:spAutoFit/>
            </a:bodyPr>
            <a:lstStyle/>
            <a:p>
              <a:r>
                <a:rPr lang="en-US" altLang="zh-CN" sz="1600" dirty="0" smtClean="0">
                  <a:solidFill>
                    <a:srgbClr val="0000FF"/>
                  </a:solidFill>
                </a:rPr>
                <a:t>P1</a:t>
              </a:r>
              <a:endParaRPr lang="zh-CN" altLang="en-US" sz="1600" dirty="0">
                <a:solidFill>
                  <a:srgbClr val="0000FF"/>
                </a:solidFill>
              </a:endParaRPr>
            </a:p>
          </p:txBody>
        </p:sp>
        <p:sp>
          <p:nvSpPr>
            <p:cNvPr id="77" name="TextBox 76"/>
            <p:cNvSpPr txBox="1"/>
            <p:nvPr/>
          </p:nvSpPr>
          <p:spPr>
            <a:xfrm>
              <a:off x="2339752" y="5589240"/>
              <a:ext cx="432048" cy="338554"/>
            </a:xfrm>
            <a:prstGeom prst="rect">
              <a:avLst/>
            </a:prstGeom>
            <a:noFill/>
          </p:spPr>
          <p:txBody>
            <a:bodyPr wrap="square" rtlCol="0">
              <a:spAutoFit/>
            </a:bodyPr>
            <a:lstStyle/>
            <a:p>
              <a:r>
                <a:rPr lang="en-US" altLang="zh-CN" sz="1600" dirty="0" smtClean="0">
                  <a:solidFill>
                    <a:srgbClr val="0000FF"/>
                  </a:solidFill>
                </a:rPr>
                <a:t>P3</a:t>
              </a:r>
              <a:endParaRPr lang="zh-CN" altLang="en-US" sz="1600" dirty="0">
                <a:solidFill>
                  <a:srgbClr val="0000FF"/>
                </a:solidFill>
              </a:endParaRPr>
            </a:p>
          </p:txBody>
        </p:sp>
      </p:grpSp>
      <p:sp>
        <p:nvSpPr>
          <p:cNvPr id="78" name="灯片编号占位符 77"/>
          <p:cNvSpPr>
            <a:spLocks noGrp="1"/>
          </p:cNvSpPr>
          <p:nvPr>
            <p:ph type="sldNum" sz="quarter" idx="12"/>
          </p:nvPr>
        </p:nvSpPr>
        <p:spPr/>
        <p:txBody>
          <a:bodyPr/>
          <a:lstStyle/>
          <a:p>
            <a:fld id="{0C913308-F349-4B6D-A68A-DD1791B4A57B}" type="slidenum">
              <a:rPr lang="zh-CN" altLang="en-US" smtClean="0"/>
              <a:pPr/>
              <a:t>32</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lide(fromTop)">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slide(fromTop)">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62"/>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6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7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46"/>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47"/>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59"/>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8" grpId="0"/>
      <p:bldP spid="29" grpId="0"/>
      <p:bldP spid="30" grpId="0"/>
      <p:bldP spid="31" grpId="0"/>
      <p:bldP spid="32" grpId="0"/>
      <p:bldP spid="33" grpId="0"/>
      <p:bldP spid="34" grpId="0"/>
      <p:bldP spid="35" grpId="0"/>
      <p:bldP spid="36" grpId="0"/>
      <p:bldP spid="37" grpId="0"/>
      <p:bldP spid="38" grpId="0"/>
      <p:bldP spid="39" grpId="0"/>
      <p:bldP spid="59" grpId="0" animBg="1"/>
      <p:bldP spid="60" grpId="0" animBg="1"/>
      <p:bldP spid="6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08688"/>
          </a:xfrm>
        </p:spPr>
        <p:txBody>
          <a:bodyPr>
            <a:normAutofit fontScale="90000"/>
          </a:bodyPr>
          <a:lstStyle/>
          <a:p>
            <a:r>
              <a:rPr lang="en-US" altLang="zh-CN" dirty="0" smtClean="0"/>
              <a:t>Causal Consistency</a:t>
            </a:r>
            <a:endParaRPr lang="zh-CN" altLang="en-US" dirty="0"/>
          </a:p>
        </p:txBody>
      </p:sp>
      <p:sp>
        <p:nvSpPr>
          <p:cNvPr id="3" name="内容占位符 2"/>
          <p:cNvSpPr>
            <a:spLocks noGrp="1"/>
          </p:cNvSpPr>
          <p:nvPr>
            <p:ph idx="1"/>
          </p:nvPr>
        </p:nvSpPr>
        <p:spPr>
          <a:xfrm>
            <a:off x="457200" y="1484784"/>
            <a:ext cx="8229600" cy="4839816"/>
          </a:xfrm>
        </p:spPr>
        <p:txBody>
          <a:bodyPr>
            <a:normAutofit fontScale="92500" lnSpcReduction="10000"/>
          </a:bodyPr>
          <a:lstStyle/>
          <a:p>
            <a:pPr>
              <a:spcAft>
                <a:spcPts val="600"/>
              </a:spcAft>
            </a:pPr>
            <a:r>
              <a:rPr lang="en-US" altLang="zh-CN" dirty="0" smtClean="0"/>
              <a:t>The </a:t>
            </a:r>
            <a:r>
              <a:rPr lang="en-US" altLang="zh-CN" b="1" dirty="0" smtClean="0"/>
              <a:t>causal consistency </a:t>
            </a:r>
            <a:r>
              <a:rPr lang="en-US" altLang="zh-CN" dirty="0" smtClean="0"/>
              <a:t>model (</a:t>
            </a:r>
            <a:r>
              <a:rPr lang="en-US" altLang="zh-CN" dirty="0" err="1" smtClean="0">
                <a:solidFill>
                  <a:srgbClr val="FF0000"/>
                </a:solidFill>
              </a:rPr>
              <a:t>Hutto</a:t>
            </a:r>
            <a:r>
              <a:rPr lang="en-US" altLang="zh-CN" dirty="0" smtClean="0">
                <a:solidFill>
                  <a:srgbClr val="FF0000"/>
                </a:solidFill>
              </a:rPr>
              <a:t> and </a:t>
            </a:r>
            <a:r>
              <a:rPr lang="en-US" altLang="zh-CN" dirty="0" err="1" smtClean="0">
                <a:solidFill>
                  <a:srgbClr val="FF0000"/>
                </a:solidFill>
              </a:rPr>
              <a:t>Ahamad</a:t>
            </a:r>
            <a:r>
              <a:rPr lang="en-US" altLang="zh-CN" dirty="0" smtClean="0">
                <a:solidFill>
                  <a:srgbClr val="FF0000"/>
                </a:solidFill>
              </a:rPr>
              <a:t>, 1990</a:t>
            </a:r>
            <a:r>
              <a:rPr lang="en-US" altLang="zh-CN" dirty="0" smtClean="0"/>
              <a:t>) represents a </a:t>
            </a:r>
            <a:r>
              <a:rPr lang="en-US" altLang="zh-CN" dirty="0" smtClean="0">
                <a:solidFill>
                  <a:srgbClr val="0000FF"/>
                </a:solidFill>
              </a:rPr>
              <a:t>weakening</a:t>
            </a:r>
            <a:r>
              <a:rPr lang="en-US" altLang="zh-CN" dirty="0" smtClean="0"/>
              <a:t> </a:t>
            </a:r>
            <a:r>
              <a:rPr lang="en-US" altLang="zh-CN" dirty="0" smtClean="0">
                <a:solidFill>
                  <a:srgbClr val="0000FF"/>
                </a:solidFill>
              </a:rPr>
              <a:t>of sequential consistency </a:t>
            </a:r>
            <a:r>
              <a:rPr lang="en-US" altLang="zh-CN" dirty="0" smtClean="0"/>
              <a:t>in that it makes a distinction between events that are potentially </a:t>
            </a:r>
            <a:r>
              <a:rPr lang="en-US" altLang="zh-CN" u="sng" dirty="0" smtClean="0"/>
              <a:t>causally related </a:t>
            </a:r>
            <a:r>
              <a:rPr lang="en-US" altLang="zh-CN" dirty="0" smtClean="0"/>
              <a:t>and those that are not.</a:t>
            </a:r>
          </a:p>
          <a:p>
            <a:r>
              <a:rPr lang="en-US" altLang="zh-CN" b="1" dirty="0" smtClean="0">
                <a:solidFill>
                  <a:srgbClr val="FF33CC"/>
                </a:solidFill>
              </a:rPr>
              <a:t>Concurrent writes</a:t>
            </a:r>
            <a:r>
              <a:rPr lang="en-US" altLang="zh-CN" b="1" dirty="0" smtClean="0"/>
              <a:t>: </a:t>
            </a:r>
            <a:r>
              <a:rPr lang="en-US" altLang="zh-CN" dirty="0" smtClean="0"/>
              <a:t>if </a:t>
            </a:r>
            <a:r>
              <a:rPr lang="en-US" altLang="zh-CN" u="sng" dirty="0" smtClean="0"/>
              <a:t>two</a:t>
            </a:r>
            <a:r>
              <a:rPr lang="en-US" altLang="zh-CN" dirty="0" smtClean="0"/>
              <a:t> processes spontaneously and simultaneously </a:t>
            </a:r>
            <a:r>
              <a:rPr lang="en-US" altLang="zh-CN" u="sng" dirty="0" smtClean="0"/>
              <a:t>write </a:t>
            </a:r>
            <a:r>
              <a:rPr lang="en-US" altLang="zh-CN" dirty="0" smtClean="0">
                <a:solidFill>
                  <a:srgbClr val="FF0000"/>
                </a:solidFill>
              </a:rPr>
              <a:t>two different data items</a:t>
            </a:r>
            <a:r>
              <a:rPr lang="en-US" altLang="zh-CN" dirty="0" smtClean="0"/>
              <a:t>, these </a:t>
            </a:r>
            <a:r>
              <a:rPr lang="en-US" altLang="zh-CN" u="sng" dirty="0" smtClean="0"/>
              <a:t>are </a:t>
            </a:r>
            <a:r>
              <a:rPr lang="en-US" altLang="zh-CN" u="sng" dirty="0" smtClean="0">
                <a:solidFill>
                  <a:srgbClr val="FF33CC"/>
                </a:solidFill>
              </a:rPr>
              <a:t>not causally related</a:t>
            </a:r>
            <a:r>
              <a:rPr lang="en-US" altLang="zh-CN" dirty="0" smtClean="0">
                <a:solidFill>
                  <a:srgbClr val="FF33CC"/>
                </a:solidFill>
              </a:rPr>
              <a:t>.</a:t>
            </a:r>
            <a:r>
              <a:rPr lang="en-US" altLang="zh-CN" dirty="0" smtClean="0"/>
              <a:t> Operations that are not causally related are said to be </a:t>
            </a:r>
            <a:r>
              <a:rPr lang="en-US" altLang="zh-CN" dirty="0" smtClean="0">
                <a:solidFill>
                  <a:srgbClr val="0070C0"/>
                </a:solidFill>
              </a:rPr>
              <a:t>concurrent</a:t>
            </a:r>
            <a:r>
              <a:rPr lang="en-US" altLang="zh-CN" dirty="0" smtClean="0"/>
              <a:t>.</a:t>
            </a:r>
          </a:p>
          <a:p>
            <a:pPr>
              <a:spcAft>
                <a:spcPts val="600"/>
              </a:spcAft>
            </a:pPr>
            <a:r>
              <a:rPr lang="en-US" altLang="zh-CN" dirty="0" smtClean="0"/>
              <a:t>For a </a:t>
            </a:r>
            <a:r>
              <a:rPr lang="en-US" altLang="zh-CN" i="1" dirty="0" smtClean="0"/>
              <a:t>data store </a:t>
            </a:r>
            <a:r>
              <a:rPr lang="en-US" altLang="zh-CN" dirty="0" smtClean="0"/>
              <a:t>to be considered causally consistent, it is necessary that the store obeys the following condition:</a:t>
            </a:r>
          </a:p>
          <a:p>
            <a:pPr lvl="1">
              <a:spcAft>
                <a:spcPts val="600"/>
              </a:spcAft>
            </a:pPr>
            <a:r>
              <a:rPr lang="en-US" altLang="zh-CN" i="1" dirty="0" smtClean="0"/>
              <a:t>Writes that are </a:t>
            </a:r>
            <a:r>
              <a:rPr lang="en-US" altLang="zh-CN" i="1" u="sng" dirty="0" smtClean="0"/>
              <a:t>potentially causally </a:t>
            </a:r>
            <a:r>
              <a:rPr lang="en-US" altLang="zh-CN" i="1" dirty="0" smtClean="0"/>
              <a:t>related must be seen by all processes </a:t>
            </a:r>
            <a:r>
              <a:rPr lang="en-US" altLang="zh-CN" i="1" u="sng" dirty="0" smtClean="0"/>
              <a:t>in the same order</a:t>
            </a:r>
            <a:r>
              <a:rPr lang="en-US" altLang="zh-CN" i="1" dirty="0" smtClean="0"/>
              <a:t>. Concurrent writes may be seen in a different order on different machines.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33</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a:xfrm>
            <a:off x="457200" y="548680"/>
            <a:ext cx="8229600" cy="852704"/>
          </a:xfrm>
        </p:spPr>
        <p:txBody>
          <a:bodyPr>
            <a:normAutofit/>
          </a:bodyPr>
          <a:lstStyle/>
          <a:p>
            <a:r>
              <a:rPr lang="en-US" altLang="zh-CN" dirty="0" smtClean="0"/>
              <a:t>Causal Consistency: Examples</a:t>
            </a:r>
            <a:endParaRPr lang="zh-CN" altLang="en-US" dirty="0"/>
          </a:p>
        </p:txBody>
      </p:sp>
      <p:pic>
        <p:nvPicPr>
          <p:cNvPr id="8" name="Picture 4" descr="07-08"/>
          <p:cNvPicPr>
            <a:picLocks noChangeAspect="1" noChangeArrowheads="1"/>
          </p:cNvPicPr>
          <p:nvPr/>
        </p:nvPicPr>
        <p:blipFill>
          <a:blip r:embed="rId2" cstate="print"/>
          <a:srcRect/>
          <a:stretch>
            <a:fillRect/>
          </a:stretch>
        </p:blipFill>
        <p:spPr bwMode="auto">
          <a:xfrm>
            <a:off x="1619672" y="1772816"/>
            <a:ext cx="5469255" cy="1028700"/>
          </a:xfrm>
          <a:prstGeom prst="rect">
            <a:avLst/>
          </a:prstGeom>
          <a:noFill/>
        </p:spPr>
      </p:pic>
      <p:sp>
        <p:nvSpPr>
          <p:cNvPr id="9" name="矩形 8"/>
          <p:cNvSpPr/>
          <p:nvPr/>
        </p:nvSpPr>
        <p:spPr>
          <a:xfrm>
            <a:off x="1115616" y="3140968"/>
            <a:ext cx="6318448" cy="646331"/>
          </a:xfrm>
          <a:prstGeom prst="rect">
            <a:avLst/>
          </a:prstGeom>
        </p:spPr>
        <p:txBody>
          <a:bodyPr wrap="square">
            <a:spAutoFit/>
          </a:bodyPr>
          <a:lstStyle/>
          <a:p>
            <a:r>
              <a:rPr lang="en-US" altLang="zh-CN" dirty="0" smtClean="0">
                <a:ea typeface="宋体" charset="-122"/>
              </a:rPr>
              <a:t>This sequence is allowed with a causally-consistent store, but not with a sequentially consistent store</a:t>
            </a:r>
            <a:endParaRPr lang="zh-CN" altLang="en-US" dirty="0"/>
          </a:p>
        </p:txBody>
      </p:sp>
      <p:pic>
        <p:nvPicPr>
          <p:cNvPr id="10" name="Picture 4" descr="07-09"/>
          <p:cNvPicPr>
            <a:picLocks noChangeAspect="1" noChangeArrowheads="1"/>
          </p:cNvPicPr>
          <p:nvPr/>
        </p:nvPicPr>
        <p:blipFill>
          <a:blip r:embed="rId3" cstate="print"/>
          <a:srcRect r="53322"/>
          <a:stretch>
            <a:fillRect/>
          </a:stretch>
        </p:blipFill>
        <p:spPr bwMode="auto">
          <a:xfrm>
            <a:off x="251068" y="4149080"/>
            <a:ext cx="4094839" cy="1320165"/>
          </a:xfrm>
          <a:prstGeom prst="rect">
            <a:avLst/>
          </a:prstGeom>
          <a:noFill/>
        </p:spPr>
      </p:pic>
      <p:pic>
        <p:nvPicPr>
          <p:cNvPr id="11" name="Picture 4" descr="07-09"/>
          <p:cNvPicPr>
            <a:picLocks noChangeAspect="1" noChangeArrowheads="1"/>
          </p:cNvPicPr>
          <p:nvPr/>
        </p:nvPicPr>
        <p:blipFill>
          <a:blip r:embed="rId3" cstate="print"/>
          <a:srcRect l="52791"/>
          <a:stretch>
            <a:fillRect/>
          </a:stretch>
        </p:blipFill>
        <p:spPr bwMode="auto">
          <a:xfrm>
            <a:off x="4751059" y="4149080"/>
            <a:ext cx="4141421" cy="1320165"/>
          </a:xfrm>
          <a:prstGeom prst="rect">
            <a:avLst/>
          </a:prstGeom>
          <a:noFill/>
        </p:spPr>
      </p:pic>
      <p:sp>
        <p:nvSpPr>
          <p:cNvPr id="12" name="矩形 11"/>
          <p:cNvSpPr/>
          <p:nvPr/>
        </p:nvSpPr>
        <p:spPr>
          <a:xfrm>
            <a:off x="5436096" y="5517232"/>
            <a:ext cx="3168352" cy="1200329"/>
          </a:xfrm>
          <a:prstGeom prst="rect">
            <a:avLst/>
          </a:prstGeom>
        </p:spPr>
        <p:txBody>
          <a:bodyPr wrap="square">
            <a:spAutoFit/>
          </a:bodyPr>
          <a:lstStyle/>
          <a:p>
            <a:r>
              <a:rPr lang="en-US" altLang="zh-CN" dirty="0" smtClean="0">
                <a:ea typeface="宋体" charset="-122"/>
              </a:rPr>
              <a:t>A </a:t>
            </a:r>
            <a:r>
              <a:rPr lang="en-US" altLang="zh-CN" u="sng" dirty="0" smtClean="0">
                <a:ea typeface="宋体" charset="-122"/>
              </a:rPr>
              <a:t>correct</a:t>
            </a:r>
            <a:r>
              <a:rPr lang="en-US" altLang="zh-CN" dirty="0" smtClean="0">
                <a:ea typeface="宋体" charset="-122"/>
              </a:rPr>
              <a:t> sequence of events </a:t>
            </a:r>
            <a:br>
              <a:rPr lang="en-US" altLang="zh-CN" dirty="0" smtClean="0">
                <a:ea typeface="宋体" charset="-122"/>
              </a:rPr>
            </a:br>
            <a:r>
              <a:rPr lang="en-US" altLang="zh-CN" dirty="0" smtClean="0">
                <a:ea typeface="宋体" charset="-122"/>
              </a:rPr>
              <a:t>in a causally-consistent store</a:t>
            </a:r>
          </a:p>
          <a:p>
            <a:r>
              <a:rPr lang="en-US" altLang="zh-CN" dirty="0" smtClean="0">
                <a:ea typeface="宋体" charset="-122"/>
              </a:rPr>
              <a:t>(but</a:t>
            </a:r>
            <a:r>
              <a:rPr lang="en-US" altLang="zh-CN" dirty="0" smtClean="0">
                <a:solidFill>
                  <a:srgbClr val="FF0000"/>
                </a:solidFill>
                <a:ea typeface="宋体" charset="-122"/>
              </a:rPr>
              <a:t> NOT </a:t>
            </a:r>
            <a:r>
              <a:rPr lang="en-US" altLang="zh-CN" dirty="0" smtClean="0">
                <a:ea typeface="宋体" charset="-122"/>
              </a:rPr>
              <a:t>acceptable for a sequentially consistent store)</a:t>
            </a:r>
            <a:endParaRPr lang="zh-CN" altLang="en-US" dirty="0"/>
          </a:p>
        </p:txBody>
      </p:sp>
      <p:sp>
        <p:nvSpPr>
          <p:cNvPr id="13" name="矩形 12"/>
          <p:cNvSpPr/>
          <p:nvPr/>
        </p:nvSpPr>
        <p:spPr>
          <a:xfrm>
            <a:off x="107504" y="5517232"/>
            <a:ext cx="4161909" cy="369332"/>
          </a:xfrm>
          <a:prstGeom prst="rect">
            <a:avLst/>
          </a:prstGeom>
        </p:spPr>
        <p:txBody>
          <a:bodyPr wrap="none">
            <a:spAutoFit/>
          </a:bodyPr>
          <a:lstStyle/>
          <a:p>
            <a:r>
              <a:rPr lang="en-US" altLang="zh-CN" dirty="0" smtClean="0">
                <a:ea typeface="宋体" charset="-122"/>
              </a:rPr>
              <a:t>A </a:t>
            </a:r>
            <a:r>
              <a:rPr lang="en-US" altLang="zh-CN" dirty="0" smtClean="0">
                <a:solidFill>
                  <a:srgbClr val="FF0000"/>
                </a:solidFill>
                <a:ea typeface="宋体" charset="-122"/>
              </a:rPr>
              <a:t>violation</a:t>
            </a:r>
            <a:r>
              <a:rPr lang="en-US" altLang="zh-CN" dirty="0" smtClean="0">
                <a:ea typeface="宋体" charset="-122"/>
              </a:rPr>
              <a:t> of a causally-consistent store</a:t>
            </a:r>
            <a:endParaRPr lang="zh-CN" altLang="en-US" dirty="0"/>
          </a:p>
        </p:txBody>
      </p:sp>
      <p:grpSp>
        <p:nvGrpSpPr>
          <p:cNvPr id="20" name="组合 19"/>
          <p:cNvGrpSpPr/>
          <p:nvPr/>
        </p:nvGrpSpPr>
        <p:grpSpPr>
          <a:xfrm>
            <a:off x="2438400" y="1412776"/>
            <a:ext cx="1629544" cy="720080"/>
            <a:chOff x="2438400" y="1412776"/>
            <a:chExt cx="1629544" cy="720080"/>
          </a:xfrm>
        </p:grpSpPr>
        <p:sp>
          <p:nvSpPr>
            <p:cNvPr id="14" name="任意多边形 13"/>
            <p:cNvSpPr/>
            <p:nvPr/>
          </p:nvSpPr>
          <p:spPr>
            <a:xfrm rot="723735">
              <a:off x="3133725" y="1916832"/>
              <a:ext cx="646187" cy="216024"/>
            </a:xfrm>
            <a:custGeom>
              <a:avLst/>
              <a:gdLst>
                <a:gd name="connsiteX0" fmla="*/ 0 w 504825"/>
                <a:gd name="connsiteY0" fmla="*/ 104775 h 104775"/>
                <a:gd name="connsiteX1" fmla="*/ 247650 w 504825"/>
                <a:gd name="connsiteY1" fmla="*/ 9525 h 104775"/>
                <a:gd name="connsiteX2" fmla="*/ 504825 w 504825"/>
                <a:gd name="connsiteY2" fmla="*/ 47625 h 104775"/>
              </a:gdLst>
              <a:ahLst/>
              <a:cxnLst>
                <a:cxn ang="0">
                  <a:pos x="connsiteX0" y="connsiteY0"/>
                </a:cxn>
                <a:cxn ang="0">
                  <a:pos x="connsiteX1" y="connsiteY1"/>
                </a:cxn>
                <a:cxn ang="0">
                  <a:pos x="connsiteX2" y="connsiteY2"/>
                </a:cxn>
              </a:cxnLst>
              <a:rect l="l" t="t" r="r" b="b"/>
              <a:pathLst>
                <a:path w="504825" h="104775">
                  <a:moveTo>
                    <a:pt x="0" y="104775"/>
                  </a:moveTo>
                  <a:cubicBezTo>
                    <a:pt x="81756" y="61912"/>
                    <a:pt x="163513" y="19050"/>
                    <a:pt x="247650" y="9525"/>
                  </a:cubicBezTo>
                  <a:cubicBezTo>
                    <a:pt x="331788" y="0"/>
                    <a:pt x="418306" y="23812"/>
                    <a:pt x="504825" y="47625"/>
                  </a:cubicBezTo>
                </a:path>
              </a:pathLst>
            </a:custGeom>
            <a:ln>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5" name="任意多边形 14"/>
            <p:cNvSpPr/>
            <p:nvPr/>
          </p:nvSpPr>
          <p:spPr>
            <a:xfrm>
              <a:off x="2438400" y="1631950"/>
              <a:ext cx="1400175" cy="396875"/>
            </a:xfrm>
            <a:custGeom>
              <a:avLst/>
              <a:gdLst>
                <a:gd name="connsiteX0" fmla="*/ 0 w 1400175"/>
                <a:gd name="connsiteY0" fmla="*/ 120650 h 396875"/>
                <a:gd name="connsiteX1" fmla="*/ 323850 w 1400175"/>
                <a:gd name="connsiteY1" fmla="*/ 25400 h 396875"/>
                <a:gd name="connsiteX2" fmla="*/ 733425 w 1400175"/>
                <a:gd name="connsiteY2" fmla="*/ 25400 h 396875"/>
                <a:gd name="connsiteX3" fmla="*/ 1143000 w 1400175"/>
                <a:gd name="connsiteY3" fmla="*/ 177800 h 396875"/>
                <a:gd name="connsiteX4" fmla="*/ 1400175 w 1400175"/>
                <a:gd name="connsiteY4" fmla="*/ 396875 h 3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5" h="396875">
                  <a:moveTo>
                    <a:pt x="0" y="120650"/>
                  </a:moveTo>
                  <a:cubicBezTo>
                    <a:pt x="100806" y="80962"/>
                    <a:pt x="201613" y="41275"/>
                    <a:pt x="323850" y="25400"/>
                  </a:cubicBezTo>
                  <a:cubicBezTo>
                    <a:pt x="446087" y="9525"/>
                    <a:pt x="596900" y="0"/>
                    <a:pt x="733425" y="25400"/>
                  </a:cubicBezTo>
                  <a:cubicBezTo>
                    <a:pt x="869950" y="50800"/>
                    <a:pt x="1031875" y="115888"/>
                    <a:pt x="1143000" y="177800"/>
                  </a:cubicBezTo>
                  <a:cubicBezTo>
                    <a:pt x="1254125" y="239712"/>
                    <a:pt x="1327150" y="318293"/>
                    <a:pt x="1400175" y="396875"/>
                  </a:cubicBezTo>
                </a:path>
              </a:pathLst>
            </a:custGeom>
            <a:ln>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6" name="TextBox 15"/>
            <p:cNvSpPr txBox="1"/>
            <p:nvPr/>
          </p:nvSpPr>
          <p:spPr>
            <a:xfrm>
              <a:off x="3059832" y="1412776"/>
              <a:ext cx="1008112" cy="584775"/>
            </a:xfrm>
            <a:prstGeom prst="rect">
              <a:avLst/>
            </a:prstGeom>
            <a:noFill/>
          </p:spPr>
          <p:txBody>
            <a:bodyPr wrap="square" rtlCol="0">
              <a:spAutoFit/>
            </a:bodyPr>
            <a:lstStyle/>
            <a:p>
              <a:r>
                <a:rPr lang="en-US" altLang="zh-CN" sz="1600" dirty="0" smtClean="0">
                  <a:solidFill>
                    <a:srgbClr val="FF0000"/>
                  </a:solidFill>
                  <a:latin typeface="Comic Sans MS" pitchFamily="66" charset="0"/>
                </a:rPr>
                <a:t>Causally related</a:t>
              </a:r>
              <a:endParaRPr lang="zh-CN" altLang="en-US" sz="1600" dirty="0">
                <a:solidFill>
                  <a:srgbClr val="FF0000"/>
                </a:solidFill>
                <a:latin typeface="Comic Sans MS" pitchFamily="66" charset="0"/>
              </a:endParaRPr>
            </a:p>
          </p:txBody>
        </p:sp>
      </p:grpSp>
      <p:grpSp>
        <p:nvGrpSpPr>
          <p:cNvPr id="19" name="组合 18"/>
          <p:cNvGrpSpPr/>
          <p:nvPr/>
        </p:nvGrpSpPr>
        <p:grpSpPr>
          <a:xfrm>
            <a:off x="4200525" y="1914525"/>
            <a:ext cx="2243683" cy="371639"/>
            <a:chOff x="4200525" y="1914525"/>
            <a:chExt cx="2243683" cy="371639"/>
          </a:xfrm>
        </p:grpSpPr>
        <p:sp>
          <p:nvSpPr>
            <p:cNvPr id="17" name="任意多边形 16"/>
            <p:cNvSpPr/>
            <p:nvPr/>
          </p:nvSpPr>
          <p:spPr>
            <a:xfrm>
              <a:off x="4200525" y="1914525"/>
              <a:ext cx="828675" cy="327025"/>
            </a:xfrm>
            <a:custGeom>
              <a:avLst/>
              <a:gdLst>
                <a:gd name="connsiteX0" fmla="*/ 800100 w 828675"/>
                <a:gd name="connsiteY0" fmla="*/ 0 h 327025"/>
                <a:gd name="connsiteX1" fmla="*/ 790575 w 828675"/>
                <a:gd name="connsiteY1" fmla="*/ 180975 h 327025"/>
                <a:gd name="connsiteX2" fmla="*/ 571500 w 828675"/>
                <a:gd name="connsiteY2" fmla="*/ 276225 h 327025"/>
                <a:gd name="connsiteX3" fmla="*/ 200025 w 828675"/>
                <a:gd name="connsiteY3" fmla="*/ 323850 h 327025"/>
                <a:gd name="connsiteX4" fmla="*/ 0 w 828675"/>
                <a:gd name="connsiteY4" fmla="*/ 295275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327025">
                  <a:moveTo>
                    <a:pt x="800100" y="0"/>
                  </a:moveTo>
                  <a:cubicBezTo>
                    <a:pt x="814387" y="67469"/>
                    <a:pt x="828675" y="134938"/>
                    <a:pt x="790575" y="180975"/>
                  </a:cubicBezTo>
                  <a:cubicBezTo>
                    <a:pt x="752475" y="227012"/>
                    <a:pt x="669925" y="252413"/>
                    <a:pt x="571500" y="276225"/>
                  </a:cubicBezTo>
                  <a:cubicBezTo>
                    <a:pt x="473075" y="300038"/>
                    <a:pt x="295275" y="320675"/>
                    <a:pt x="200025" y="323850"/>
                  </a:cubicBezTo>
                  <a:cubicBezTo>
                    <a:pt x="104775" y="327025"/>
                    <a:pt x="52387" y="311150"/>
                    <a:pt x="0" y="295275"/>
                  </a:cubicBezTo>
                </a:path>
              </a:pathLst>
            </a:custGeom>
            <a:ln>
              <a:solidFill>
                <a:srgbClr val="7030A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8" name="TextBox 17"/>
            <p:cNvSpPr txBox="1"/>
            <p:nvPr/>
          </p:nvSpPr>
          <p:spPr>
            <a:xfrm>
              <a:off x="5004048" y="1916832"/>
              <a:ext cx="1440160" cy="369332"/>
            </a:xfrm>
            <a:prstGeom prst="rect">
              <a:avLst/>
            </a:prstGeom>
            <a:noFill/>
          </p:spPr>
          <p:txBody>
            <a:bodyPr wrap="square" rtlCol="0">
              <a:spAutoFit/>
            </a:bodyPr>
            <a:lstStyle/>
            <a:p>
              <a:r>
                <a:rPr lang="en-US" altLang="zh-CN" dirty="0" smtClean="0">
                  <a:solidFill>
                    <a:srgbClr val="FF0000"/>
                  </a:solidFill>
                  <a:latin typeface="Comic Sans MS" pitchFamily="66" charset="0"/>
                </a:rPr>
                <a:t>Concurrent</a:t>
              </a:r>
              <a:endParaRPr lang="zh-CN" altLang="en-US" dirty="0">
                <a:solidFill>
                  <a:srgbClr val="FF0000"/>
                </a:solidFill>
                <a:latin typeface="Comic Sans MS" pitchFamily="66" charset="0"/>
              </a:endParaRPr>
            </a:p>
          </p:txBody>
        </p:sp>
      </p:grpSp>
      <p:grpSp>
        <p:nvGrpSpPr>
          <p:cNvPr id="21" name="组合 20"/>
          <p:cNvGrpSpPr/>
          <p:nvPr/>
        </p:nvGrpSpPr>
        <p:grpSpPr>
          <a:xfrm>
            <a:off x="899592" y="3861048"/>
            <a:ext cx="1629544" cy="720080"/>
            <a:chOff x="2438400" y="1412776"/>
            <a:chExt cx="1629544" cy="720080"/>
          </a:xfrm>
        </p:grpSpPr>
        <p:sp>
          <p:nvSpPr>
            <p:cNvPr id="22" name="任意多边形 21"/>
            <p:cNvSpPr/>
            <p:nvPr/>
          </p:nvSpPr>
          <p:spPr>
            <a:xfrm rot="723735">
              <a:off x="3133725" y="1916832"/>
              <a:ext cx="646187" cy="216024"/>
            </a:xfrm>
            <a:custGeom>
              <a:avLst/>
              <a:gdLst>
                <a:gd name="connsiteX0" fmla="*/ 0 w 504825"/>
                <a:gd name="connsiteY0" fmla="*/ 104775 h 104775"/>
                <a:gd name="connsiteX1" fmla="*/ 247650 w 504825"/>
                <a:gd name="connsiteY1" fmla="*/ 9525 h 104775"/>
                <a:gd name="connsiteX2" fmla="*/ 504825 w 504825"/>
                <a:gd name="connsiteY2" fmla="*/ 47625 h 104775"/>
              </a:gdLst>
              <a:ahLst/>
              <a:cxnLst>
                <a:cxn ang="0">
                  <a:pos x="connsiteX0" y="connsiteY0"/>
                </a:cxn>
                <a:cxn ang="0">
                  <a:pos x="connsiteX1" y="connsiteY1"/>
                </a:cxn>
                <a:cxn ang="0">
                  <a:pos x="connsiteX2" y="connsiteY2"/>
                </a:cxn>
              </a:cxnLst>
              <a:rect l="l" t="t" r="r" b="b"/>
              <a:pathLst>
                <a:path w="504825" h="104775">
                  <a:moveTo>
                    <a:pt x="0" y="104775"/>
                  </a:moveTo>
                  <a:cubicBezTo>
                    <a:pt x="81756" y="61912"/>
                    <a:pt x="163513" y="19050"/>
                    <a:pt x="247650" y="9525"/>
                  </a:cubicBezTo>
                  <a:cubicBezTo>
                    <a:pt x="331788" y="0"/>
                    <a:pt x="418306" y="23812"/>
                    <a:pt x="504825" y="47625"/>
                  </a:cubicBezTo>
                </a:path>
              </a:pathLst>
            </a:custGeom>
            <a:ln>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3" name="任意多边形 22"/>
            <p:cNvSpPr/>
            <p:nvPr/>
          </p:nvSpPr>
          <p:spPr>
            <a:xfrm>
              <a:off x="2438400" y="1631950"/>
              <a:ext cx="1400175" cy="396875"/>
            </a:xfrm>
            <a:custGeom>
              <a:avLst/>
              <a:gdLst>
                <a:gd name="connsiteX0" fmla="*/ 0 w 1400175"/>
                <a:gd name="connsiteY0" fmla="*/ 120650 h 396875"/>
                <a:gd name="connsiteX1" fmla="*/ 323850 w 1400175"/>
                <a:gd name="connsiteY1" fmla="*/ 25400 h 396875"/>
                <a:gd name="connsiteX2" fmla="*/ 733425 w 1400175"/>
                <a:gd name="connsiteY2" fmla="*/ 25400 h 396875"/>
                <a:gd name="connsiteX3" fmla="*/ 1143000 w 1400175"/>
                <a:gd name="connsiteY3" fmla="*/ 177800 h 396875"/>
                <a:gd name="connsiteX4" fmla="*/ 1400175 w 1400175"/>
                <a:gd name="connsiteY4" fmla="*/ 396875 h 3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5" h="396875">
                  <a:moveTo>
                    <a:pt x="0" y="120650"/>
                  </a:moveTo>
                  <a:cubicBezTo>
                    <a:pt x="100806" y="80962"/>
                    <a:pt x="201613" y="41275"/>
                    <a:pt x="323850" y="25400"/>
                  </a:cubicBezTo>
                  <a:cubicBezTo>
                    <a:pt x="446087" y="9525"/>
                    <a:pt x="596900" y="0"/>
                    <a:pt x="733425" y="25400"/>
                  </a:cubicBezTo>
                  <a:cubicBezTo>
                    <a:pt x="869950" y="50800"/>
                    <a:pt x="1031875" y="115888"/>
                    <a:pt x="1143000" y="177800"/>
                  </a:cubicBezTo>
                  <a:cubicBezTo>
                    <a:pt x="1254125" y="239712"/>
                    <a:pt x="1327150" y="318293"/>
                    <a:pt x="1400175" y="396875"/>
                  </a:cubicBezTo>
                </a:path>
              </a:pathLst>
            </a:custGeom>
            <a:ln>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4" name="TextBox 23"/>
            <p:cNvSpPr txBox="1"/>
            <p:nvPr/>
          </p:nvSpPr>
          <p:spPr>
            <a:xfrm>
              <a:off x="3059832" y="1412776"/>
              <a:ext cx="1008112" cy="584775"/>
            </a:xfrm>
            <a:prstGeom prst="rect">
              <a:avLst/>
            </a:prstGeom>
            <a:noFill/>
          </p:spPr>
          <p:txBody>
            <a:bodyPr wrap="square" rtlCol="0">
              <a:spAutoFit/>
            </a:bodyPr>
            <a:lstStyle/>
            <a:p>
              <a:r>
                <a:rPr lang="en-US" altLang="zh-CN" sz="1600" dirty="0" smtClean="0">
                  <a:solidFill>
                    <a:srgbClr val="FF0000"/>
                  </a:solidFill>
                  <a:latin typeface="Comic Sans MS" pitchFamily="66" charset="0"/>
                </a:rPr>
                <a:t>Causally related</a:t>
              </a:r>
              <a:endParaRPr lang="zh-CN" altLang="en-US" sz="1600" dirty="0">
                <a:solidFill>
                  <a:srgbClr val="FF0000"/>
                </a:solidFill>
                <a:latin typeface="Comic Sans MS" pitchFamily="66" charset="0"/>
              </a:endParaRPr>
            </a:p>
          </p:txBody>
        </p:sp>
      </p:grpSp>
      <p:sp>
        <p:nvSpPr>
          <p:cNvPr id="25" name="椭圆 24"/>
          <p:cNvSpPr/>
          <p:nvPr/>
        </p:nvSpPr>
        <p:spPr>
          <a:xfrm>
            <a:off x="2699792" y="4581128"/>
            <a:ext cx="1512168"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5672607" y="3717032"/>
            <a:ext cx="2139753" cy="858380"/>
            <a:chOff x="5672607" y="3789040"/>
            <a:chExt cx="2139753" cy="858380"/>
          </a:xfrm>
        </p:grpSpPr>
        <p:sp>
          <p:nvSpPr>
            <p:cNvPr id="27" name="任意多边形 26"/>
            <p:cNvSpPr/>
            <p:nvPr/>
          </p:nvSpPr>
          <p:spPr>
            <a:xfrm rot="20932320" flipV="1">
              <a:off x="5672607" y="4067236"/>
              <a:ext cx="1376626" cy="580184"/>
            </a:xfrm>
            <a:custGeom>
              <a:avLst/>
              <a:gdLst>
                <a:gd name="connsiteX0" fmla="*/ 800100 w 828675"/>
                <a:gd name="connsiteY0" fmla="*/ 0 h 327025"/>
                <a:gd name="connsiteX1" fmla="*/ 790575 w 828675"/>
                <a:gd name="connsiteY1" fmla="*/ 180975 h 327025"/>
                <a:gd name="connsiteX2" fmla="*/ 571500 w 828675"/>
                <a:gd name="connsiteY2" fmla="*/ 276225 h 327025"/>
                <a:gd name="connsiteX3" fmla="*/ 200025 w 828675"/>
                <a:gd name="connsiteY3" fmla="*/ 323850 h 327025"/>
                <a:gd name="connsiteX4" fmla="*/ 0 w 828675"/>
                <a:gd name="connsiteY4" fmla="*/ 295275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327025">
                  <a:moveTo>
                    <a:pt x="800100" y="0"/>
                  </a:moveTo>
                  <a:cubicBezTo>
                    <a:pt x="814387" y="67469"/>
                    <a:pt x="828675" y="134938"/>
                    <a:pt x="790575" y="180975"/>
                  </a:cubicBezTo>
                  <a:cubicBezTo>
                    <a:pt x="752475" y="227012"/>
                    <a:pt x="669925" y="252413"/>
                    <a:pt x="571500" y="276225"/>
                  </a:cubicBezTo>
                  <a:cubicBezTo>
                    <a:pt x="473075" y="300038"/>
                    <a:pt x="295275" y="320675"/>
                    <a:pt x="200025" y="323850"/>
                  </a:cubicBezTo>
                  <a:cubicBezTo>
                    <a:pt x="104775" y="327025"/>
                    <a:pt x="52387" y="311150"/>
                    <a:pt x="0" y="295275"/>
                  </a:cubicBezTo>
                </a:path>
              </a:pathLst>
            </a:custGeom>
            <a:ln>
              <a:solidFill>
                <a:srgbClr val="7030A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8" name="TextBox 27"/>
            <p:cNvSpPr txBox="1"/>
            <p:nvPr/>
          </p:nvSpPr>
          <p:spPr>
            <a:xfrm>
              <a:off x="6372200" y="3789040"/>
              <a:ext cx="1440160" cy="369332"/>
            </a:xfrm>
            <a:prstGeom prst="rect">
              <a:avLst/>
            </a:prstGeom>
            <a:noFill/>
          </p:spPr>
          <p:txBody>
            <a:bodyPr wrap="square" rtlCol="0">
              <a:spAutoFit/>
            </a:bodyPr>
            <a:lstStyle/>
            <a:p>
              <a:r>
                <a:rPr lang="en-US" altLang="zh-CN" dirty="0" smtClean="0">
                  <a:solidFill>
                    <a:srgbClr val="FF0000"/>
                  </a:solidFill>
                  <a:latin typeface="Comic Sans MS" pitchFamily="66" charset="0"/>
                </a:rPr>
                <a:t>Concurrent</a:t>
              </a:r>
              <a:endParaRPr lang="zh-CN" altLang="en-US" dirty="0">
                <a:solidFill>
                  <a:srgbClr val="FF0000"/>
                </a:solidFill>
                <a:latin typeface="Comic Sans MS" pitchFamily="66" charset="0"/>
              </a:endParaRPr>
            </a:p>
          </p:txBody>
        </p:sp>
      </p:grpSp>
      <p:sp>
        <p:nvSpPr>
          <p:cNvPr id="30" name="灯片编号占位符 29"/>
          <p:cNvSpPr>
            <a:spLocks noGrp="1"/>
          </p:cNvSpPr>
          <p:nvPr>
            <p:ph type="sldNum" sz="quarter" idx="12"/>
          </p:nvPr>
        </p:nvSpPr>
        <p:spPr/>
        <p:txBody>
          <a:bodyPr/>
          <a:lstStyle/>
          <a:p>
            <a:fld id="{0C913308-F349-4B6D-A68A-DD1791B4A57B}" type="slidenum">
              <a:rPr lang="zh-CN" altLang="en-US" smtClean="0"/>
              <a:pPr/>
              <a:t>34</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09601"/>
            <a:ext cx="8229600" cy="815143"/>
          </a:xfrm>
        </p:spPr>
        <p:txBody>
          <a:bodyPr>
            <a:normAutofit/>
          </a:bodyPr>
          <a:lstStyle/>
          <a:p>
            <a:r>
              <a:rPr lang="en-US" altLang="zh-CN" dirty="0" smtClean="0"/>
              <a:t>Grouping Operations (1)</a:t>
            </a:r>
            <a:endParaRPr lang="zh-CN" altLang="en-US" dirty="0"/>
          </a:p>
        </p:txBody>
      </p:sp>
      <p:sp>
        <p:nvSpPr>
          <p:cNvPr id="3" name="内容占位符 2"/>
          <p:cNvSpPr>
            <a:spLocks noGrp="1"/>
          </p:cNvSpPr>
          <p:nvPr>
            <p:ph idx="1"/>
          </p:nvPr>
        </p:nvSpPr>
        <p:spPr>
          <a:xfrm>
            <a:off x="251520" y="1185360"/>
            <a:ext cx="8712968" cy="5267976"/>
          </a:xfrm>
        </p:spPr>
        <p:txBody>
          <a:bodyPr>
            <a:noAutofit/>
          </a:bodyPr>
          <a:lstStyle/>
          <a:p>
            <a:pPr>
              <a:spcBef>
                <a:spcPts val="1200"/>
              </a:spcBef>
            </a:pPr>
            <a:r>
              <a:rPr lang="en-US" altLang="zh-CN" sz="2400" u="sng" dirty="0" smtClean="0"/>
              <a:t>Sequential and causal consistency </a:t>
            </a:r>
            <a:r>
              <a:rPr lang="en-US" altLang="zh-CN" sz="2400" dirty="0" smtClean="0"/>
              <a:t>are defined at the level read and write operations.</a:t>
            </a:r>
          </a:p>
          <a:p>
            <a:pPr lvl="1">
              <a:spcBef>
                <a:spcPts val="1200"/>
              </a:spcBef>
            </a:pPr>
            <a:r>
              <a:rPr lang="en-US" altLang="zh-CN" sz="2000" b="1" dirty="0" smtClean="0"/>
              <a:t>Historical reasons</a:t>
            </a:r>
            <a:r>
              <a:rPr lang="en-US" altLang="zh-CN" sz="2000" dirty="0" smtClean="0"/>
              <a:t>: these models have initially been developed for </a:t>
            </a:r>
            <a:r>
              <a:rPr lang="en-US" altLang="zh-CN" sz="2000" u="sng" dirty="0" smtClean="0"/>
              <a:t>shared-memory</a:t>
            </a:r>
            <a:r>
              <a:rPr lang="en-US" altLang="zh-CN" sz="2000" dirty="0" smtClean="0"/>
              <a:t> multiprocessor systems and were actually implemented </a:t>
            </a:r>
            <a:r>
              <a:rPr lang="en-US" altLang="zh-CN" sz="2000" dirty="0" smtClean="0">
                <a:solidFill>
                  <a:srgbClr val="0000FF"/>
                </a:solidFill>
              </a:rPr>
              <a:t>at the </a:t>
            </a:r>
            <a:r>
              <a:rPr lang="en-US" altLang="zh-CN" sz="2000" dirty="0" smtClean="0">
                <a:solidFill>
                  <a:srgbClr val="FF0000"/>
                </a:solidFill>
              </a:rPr>
              <a:t>hardware</a:t>
            </a:r>
            <a:r>
              <a:rPr lang="en-US" altLang="zh-CN" sz="2000" dirty="0" smtClean="0">
                <a:solidFill>
                  <a:srgbClr val="0000FF"/>
                </a:solidFill>
              </a:rPr>
              <a:t> level</a:t>
            </a:r>
            <a:r>
              <a:rPr lang="en-US" altLang="zh-CN" sz="2000" dirty="0" smtClean="0"/>
              <a:t>.</a:t>
            </a:r>
          </a:p>
          <a:p>
            <a:pPr lvl="1">
              <a:spcBef>
                <a:spcPts val="1200"/>
              </a:spcBef>
              <a:spcAft>
                <a:spcPts val="600"/>
              </a:spcAft>
            </a:pPr>
            <a:r>
              <a:rPr lang="en-US" altLang="zh-CN" sz="2000" dirty="0" smtClean="0">
                <a:solidFill>
                  <a:srgbClr val="0070C0"/>
                </a:solidFill>
              </a:rPr>
              <a:t>The </a:t>
            </a:r>
            <a:r>
              <a:rPr lang="en-US" altLang="zh-CN" sz="2000" b="1" u="sng" dirty="0" smtClean="0">
                <a:solidFill>
                  <a:srgbClr val="FF0000"/>
                </a:solidFill>
              </a:rPr>
              <a:t>fine</a:t>
            </a:r>
            <a:r>
              <a:rPr lang="en-US" altLang="zh-CN" sz="2000" dirty="0" smtClean="0">
                <a:solidFill>
                  <a:srgbClr val="0070C0"/>
                </a:solidFill>
              </a:rPr>
              <a:t> </a:t>
            </a:r>
            <a:r>
              <a:rPr lang="en-US" altLang="zh-CN" sz="2000" u="sng" dirty="0" smtClean="0">
                <a:solidFill>
                  <a:srgbClr val="0070C0"/>
                </a:solidFill>
              </a:rPr>
              <a:t>granularity </a:t>
            </a:r>
            <a:r>
              <a:rPr lang="en-US" altLang="zh-CN" sz="2000" u="sng" dirty="0" smtClean="0"/>
              <a:t>of </a:t>
            </a:r>
            <a:r>
              <a:rPr lang="en-US" altLang="zh-CN" sz="2000" dirty="0" smtClean="0"/>
              <a:t>these consistency </a:t>
            </a:r>
            <a:r>
              <a:rPr lang="en-US" altLang="zh-CN" sz="2000" u="sng" dirty="0" smtClean="0"/>
              <a:t>models</a:t>
            </a:r>
            <a:r>
              <a:rPr lang="en-US" altLang="zh-CN" sz="2000" dirty="0" smtClean="0"/>
              <a:t> in many cases </a:t>
            </a:r>
            <a:r>
              <a:rPr lang="en-US" altLang="zh-CN" sz="2000" u="sng" dirty="0" smtClean="0">
                <a:solidFill>
                  <a:srgbClr val="0070C0"/>
                </a:solidFill>
              </a:rPr>
              <a:t>did not match </a:t>
            </a:r>
            <a:r>
              <a:rPr lang="en-US" altLang="zh-CN" sz="2000" dirty="0" smtClean="0"/>
              <a:t>the granularity as provided by </a:t>
            </a:r>
            <a:r>
              <a:rPr lang="en-US" altLang="zh-CN" sz="2000" u="sng" dirty="0" smtClean="0">
                <a:solidFill>
                  <a:srgbClr val="0070C0"/>
                </a:solidFill>
              </a:rPr>
              <a:t>applications.</a:t>
            </a:r>
          </a:p>
          <a:p>
            <a:pPr>
              <a:spcBef>
                <a:spcPts val="1200"/>
              </a:spcBef>
            </a:pPr>
            <a:r>
              <a:rPr lang="en-US" altLang="zh-CN" sz="2400" dirty="0" smtClean="0">
                <a:solidFill>
                  <a:srgbClr val="0000FF"/>
                </a:solidFill>
              </a:rPr>
              <a:t>At the </a:t>
            </a:r>
            <a:r>
              <a:rPr lang="en-US" altLang="zh-CN" sz="2400" dirty="0" smtClean="0">
                <a:solidFill>
                  <a:srgbClr val="FF0000"/>
                </a:solidFill>
              </a:rPr>
              <a:t>program </a:t>
            </a:r>
            <a:r>
              <a:rPr lang="en-US" altLang="zh-CN" sz="2400" dirty="0" smtClean="0">
                <a:solidFill>
                  <a:srgbClr val="0000FF"/>
                </a:solidFill>
              </a:rPr>
              <a:t>level</a:t>
            </a:r>
            <a:r>
              <a:rPr lang="en-US" altLang="zh-CN" sz="2400" dirty="0" smtClean="0"/>
              <a:t> read and write operations are </a:t>
            </a:r>
            <a:r>
              <a:rPr lang="en-US" altLang="zh-CN" sz="2400" i="1" dirty="0" smtClean="0">
                <a:solidFill>
                  <a:srgbClr val="0000FF"/>
                </a:solidFill>
              </a:rPr>
              <a:t>bracketed</a:t>
            </a:r>
            <a:r>
              <a:rPr lang="en-US" altLang="zh-CN" sz="2400" dirty="0" smtClean="0"/>
              <a:t> by the pair of operations </a:t>
            </a:r>
            <a:r>
              <a:rPr lang="en-US" altLang="zh-CN" sz="2400" dirty="0" smtClean="0">
                <a:solidFill>
                  <a:srgbClr val="0000FF"/>
                </a:solidFill>
              </a:rPr>
              <a:t>ENTER_CS</a:t>
            </a:r>
            <a:r>
              <a:rPr lang="en-US" altLang="zh-CN" sz="2400" dirty="0" smtClean="0"/>
              <a:t> and </a:t>
            </a:r>
            <a:r>
              <a:rPr lang="en-US" altLang="zh-CN" sz="2400" dirty="0" smtClean="0">
                <a:solidFill>
                  <a:srgbClr val="0000FF"/>
                </a:solidFill>
              </a:rPr>
              <a:t>LEAVE_CS</a:t>
            </a:r>
            <a:r>
              <a:rPr lang="en-US" altLang="zh-CN" sz="2400" dirty="0" smtClean="0"/>
              <a:t> where "</a:t>
            </a:r>
            <a:r>
              <a:rPr lang="en-US" altLang="zh-CN" sz="2400" dirty="0" smtClean="0">
                <a:solidFill>
                  <a:srgbClr val="0000FF"/>
                </a:solidFill>
              </a:rPr>
              <a:t>CS</a:t>
            </a:r>
            <a:r>
              <a:rPr lang="en-US" altLang="zh-CN" sz="2400" dirty="0" smtClean="0"/>
              <a:t>" stands for </a:t>
            </a:r>
            <a:r>
              <a:rPr lang="en-US" altLang="zh-CN" sz="2400" dirty="0" smtClean="0">
                <a:solidFill>
                  <a:srgbClr val="0000FF"/>
                </a:solidFill>
              </a:rPr>
              <a:t>critical section</a:t>
            </a:r>
            <a:r>
              <a:rPr lang="en-US" altLang="zh-CN" sz="2400" dirty="0" smtClean="0"/>
              <a:t>.</a:t>
            </a:r>
          </a:p>
          <a:p>
            <a:pPr lvl="1">
              <a:spcBef>
                <a:spcPts val="1200"/>
              </a:spcBef>
            </a:pPr>
            <a:r>
              <a:rPr lang="en-US" altLang="zh-CN" sz="2000" b="1" dirty="0" smtClean="0"/>
              <a:t>Critical Section</a:t>
            </a:r>
            <a:r>
              <a:rPr lang="en-US" altLang="zh-CN" sz="2000" dirty="0" smtClean="0"/>
              <a:t>: code that accesses a critical resource</a:t>
            </a:r>
          </a:p>
          <a:p>
            <a:pPr lvl="1">
              <a:spcBef>
                <a:spcPts val="1200"/>
              </a:spcBef>
            </a:pPr>
            <a:r>
              <a:rPr lang="en-US" altLang="zh-CN" sz="2000" b="1" dirty="0" smtClean="0"/>
              <a:t>Critical Resource</a:t>
            </a:r>
            <a:r>
              <a:rPr lang="en-US" altLang="zh-CN" sz="2000" dirty="0" smtClean="0"/>
              <a:t>: a resource shared with constraints on its use (e.g., memory, files, printers, etc.)</a:t>
            </a:r>
            <a:endParaRPr lang="zh-CN" altLang="en-US" sz="2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dirty="0"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35</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09601"/>
            <a:ext cx="8229600" cy="815143"/>
          </a:xfrm>
        </p:spPr>
        <p:txBody>
          <a:bodyPr>
            <a:normAutofit/>
          </a:bodyPr>
          <a:lstStyle/>
          <a:p>
            <a:r>
              <a:rPr lang="en-US" altLang="zh-CN" dirty="0" smtClean="0"/>
              <a:t>Grouping Operations (2)</a:t>
            </a:r>
            <a:endParaRPr lang="zh-CN" altLang="en-US" dirty="0"/>
          </a:p>
        </p:txBody>
      </p:sp>
      <p:sp>
        <p:nvSpPr>
          <p:cNvPr id="3" name="内容占位符 2"/>
          <p:cNvSpPr>
            <a:spLocks noGrp="1"/>
          </p:cNvSpPr>
          <p:nvPr>
            <p:ph idx="1"/>
          </p:nvPr>
        </p:nvSpPr>
        <p:spPr>
          <a:xfrm>
            <a:off x="251520" y="1185360"/>
            <a:ext cx="8712968" cy="5267976"/>
          </a:xfrm>
        </p:spPr>
        <p:txBody>
          <a:bodyPr>
            <a:noAutofit/>
          </a:bodyPr>
          <a:lstStyle/>
          <a:p>
            <a:pPr>
              <a:spcAft>
                <a:spcPts val="600"/>
              </a:spcAft>
            </a:pPr>
            <a:r>
              <a:rPr lang="en-US" altLang="zh-CN" sz="2800" b="1" u="sng" dirty="0" smtClean="0">
                <a:solidFill>
                  <a:srgbClr val="0070C0"/>
                </a:solidFill>
              </a:rPr>
              <a:t>Concurrency</a:t>
            </a:r>
            <a:r>
              <a:rPr lang="en-US" altLang="zh-CN" sz="2800" dirty="0" smtClean="0"/>
              <a:t> between programs sharing data </a:t>
            </a:r>
            <a:r>
              <a:rPr lang="en-US" altLang="zh-CN" sz="2800" u="sng" dirty="0" smtClean="0"/>
              <a:t>is generally kept under control</a:t>
            </a:r>
            <a:r>
              <a:rPr lang="en-US" altLang="zh-CN" sz="2800" dirty="0" smtClean="0"/>
              <a:t> through </a:t>
            </a:r>
            <a:r>
              <a:rPr lang="en-US" altLang="zh-CN" sz="2800" u="sng" dirty="0" smtClean="0"/>
              <a:t>synchronization mechanisms</a:t>
            </a:r>
            <a:r>
              <a:rPr lang="en-US" altLang="zh-CN" sz="2800" dirty="0" smtClean="0"/>
              <a:t> for </a:t>
            </a:r>
            <a:r>
              <a:rPr lang="en-US" altLang="zh-CN" sz="2800" dirty="0" smtClean="0">
                <a:solidFill>
                  <a:srgbClr val="0000FF"/>
                </a:solidFill>
              </a:rPr>
              <a:t>mutual exclusion and transactions</a:t>
            </a:r>
            <a:r>
              <a:rPr lang="en-US" altLang="zh-CN" sz="2800" dirty="0" smtClean="0"/>
              <a:t>.</a:t>
            </a:r>
          </a:p>
          <a:p>
            <a:pPr lvl="1">
              <a:spcAft>
                <a:spcPts val="600"/>
              </a:spcAft>
            </a:pPr>
            <a:r>
              <a:rPr lang="en-US" altLang="zh-CN" sz="2000" b="1" dirty="0" smtClean="0"/>
              <a:t>Mutual Exclusion</a:t>
            </a:r>
            <a:r>
              <a:rPr lang="en-US" altLang="zh-CN" sz="2000" dirty="0" smtClean="0"/>
              <a:t>: </a:t>
            </a:r>
            <a:r>
              <a:rPr lang="en-US" altLang="zh-CN" sz="2000" dirty="0" smtClean="0">
                <a:solidFill>
                  <a:srgbClr val="FF0000"/>
                </a:solidFill>
              </a:rPr>
              <a:t>at most one process </a:t>
            </a:r>
            <a:r>
              <a:rPr lang="en-US" altLang="zh-CN" sz="2000" dirty="0" smtClean="0"/>
              <a:t>may be executing a Critical Section with respect to a particular critical resource simultaneously</a:t>
            </a:r>
          </a:p>
          <a:p>
            <a:pPr>
              <a:spcAft>
                <a:spcPts val="600"/>
              </a:spcAft>
            </a:pPr>
            <a:r>
              <a:rPr lang="en-US" altLang="zh-CN" sz="2800" b="1" dirty="0" smtClean="0"/>
              <a:t>Synchronization between processes</a:t>
            </a:r>
          </a:p>
          <a:p>
            <a:pPr lvl="1">
              <a:spcAft>
                <a:spcPts val="600"/>
              </a:spcAft>
            </a:pPr>
            <a:r>
              <a:rPr lang="en-US" altLang="zh-CN" sz="2000" dirty="0" smtClean="0"/>
              <a:t>A process that has successfully executed </a:t>
            </a:r>
            <a:r>
              <a:rPr lang="en-US" altLang="zh-CN" sz="2000" dirty="0" smtClean="0">
                <a:solidFill>
                  <a:srgbClr val="0000FF"/>
                </a:solidFill>
              </a:rPr>
              <a:t>ENTER_CS</a:t>
            </a:r>
            <a:r>
              <a:rPr lang="en-US" altLang="zh-CN" sz="2000" dirty="0" smtClean="0"/>
              <a:t> will be ensured that the data in its local store is up to date. </a:t>
            </a:r>
          </a:p>
          <a:p>
            <a:pPr lvl="1">
              <a:spcAft>
                <a:spcPts val="600"/>
              </a:spcAft>
            </a:pPr>
            <a:r>
              <a:rPr lang="en-US" altLang="zh-CN" sz="2000" dirty="0" smtClean="0"/>
              <a:t>At that point, it can </a:t>
            </a:r>
            <a:r>
              <a:rPr lang="en-US" altLang="zh-CN" sz="2000" u="sng" dirty="0" smtClean="0"/>
              <a:t>safely execute a series of read and write operations on that store</a:t>
            </a:r>
            <a:r>
              <a:rPr lang="en-US" altLang="zh-CN" sz="2000" dirty="0" smtClean="0"/>
              <a:t>, and subsequently </a:t>
            </a:r>
            <a:r>
              <a:rPr lang="en-US" altLang="zh-CN" sz="2000" u="sng" dirty="0" smtClean="0">
                <a:solidFill>
                  <a:srgbClr val="0000FF"/>
                </a:solidFill>
              </a:rPr>
              <a:t>wrap</a:t>
            </a:r>
            <a:r>
              <a:rPr lang="en-US" altLang="zh-CN" sz="2000" u="sng" dirty="0" smtClean="0"/>
              <a:t> things up by calling </a:t>
            </a:r>
            <a:r>
              <a:rPr lang="en-US" altLang="zh-CN" sz="2000" dirty="0" smtClean="0">
                <a:solidFill>
                  <a:srgbClr val="0000FF"/>
                </a:solidFill>
              </a:rPr>
              <a:t>LEAVE_CS.</a:t>
            </a:r>
            <a:endParaRPr lang="zh-CN" altLang="en-US" sz="2000" dirty="0">
              <a:solidFill>
                <a:srgbClr val="0000FF"/>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4499992" y="5445224"/>
            <a:ext cx="1314450" cy="131445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6228184" y="5445224"/>
            <a:ext cx="1314450" cy="1314450"/>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36</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852704"/>
          </a:xfrm>
        </p:spPr>
        <p:txBody>
          <a:bodyPr/>
          <a:lstStyle/>
          <a:p>
            <a:r>
              <a:rPr lang="en-US" altLang="zh-CN" dirty="0" smtClean="0"/>
              <a:t>Grouping Operations (3)</a:t>
            </a:r>
            <a:endParaRPr lang="zh-CN" altLang="en-US" dirty="0"/>
          </a:p>
        </p:txBody>
      </p:sp>
      <p:sp>
        <p:nvSpPr>
          <p:cNvPr id="3" name="内容占位符 2"/>
          <p:cNvSpPr>
            <a:spLocks noGrp="1"/>
          </p:cNvSpPr>
          <p:nvPr>
            <p:ph idx="1"/>
          </p:nvPr>
        </p:nvSpPr>
        <p:spPr>
          <a:xfrm>
            <a:off x="457200" y="1329376"/>
            <a:ext cx="8229600" cy="5339984"/>
          </a:xfrm>
        </p:spPr>
        <p:txBody>
          <a:bodyPr>
            <a:normAutofit fontScale="92500"/>
          </a:bodyPr>
          <a:lstStyle/>
          <a:p>
            <a:pPr>
              <a:spcAft>
                <a:spcPts val="600"/>
              </a:spcAft>
            </a:pPr>
            <a:r>
              <a:rPr lang="en-US" altLang="zh-CN" dirty="0" smtClean="0"/>
              <a:t>Within a </a:t>
            </a:r>
            <a:r>
              <a:rPr lang="en-US" altLang="zh-CN" dirty="0" smtClean="0">
                <a:solidFill>
                  <a:srgbClr val="0000FF"/>
                </a:solidFill>
              </a:rPr>
              <a:t>program</a:t>
            </a:r>
            <a:r>
              <a:rPr lang="en-US" altLang="zh-CN" dirty="0" smtClean="0"/>
              <a:t> the data that are operated on by a series of read and write operations are protected </a:t>
            </a:r>
            <a:r>
              <a:rPr lang="en-US" altLang="zh-CN" dirty="0" smtClean="0">
                <a:solidFill>
                  <a:srgbClr val="0000FF"/>
                </a:solidFill>
              </a:rPr>
              <a:t>against concurrent accesses </a:t>
            </a:r>
          </a:p>
          <a:p>
            <a:pPr>
              <a:spcAft>
                <a:spcPts val="600"/>
              </a:spcAft>
            </a:pPr>
            <a:r>
              <a:rPr lang="en-US" altLang="zh-CN" b="1" dirty="0" smtClean="0"/>
              <a:t>Executing the series as a whole: </a:t>
            </a:r>
            <a:r>
              <a:rPr lang="en-US" altLang="zh-CN" dirty="0" smtClean="0"/>
              <a:t>the bracketing turns the series of read and write operations into </a:t>
            </a:r>
            <a:r>
              <a:rPr lang="en-US" altLang="zh-CN" u="sng" dirty="0" smtClean="0"/>
              <a:t>an atomically executed unit </a:t>
            </a:r>
            <a:r>
              <a:rPr lang="en-US" altLang="zh-CN" dirty="0" smtClean="0">
                <a:sym typeface="Wingdings"/>
              </a:rPr>
              <a:t></a:t>
            </a:r>
            <a:r>
              <a:rPr lang="en-US" altLang="zh-CN" dirty="0" smtClean="0"/>
              <a:t> </a:t>
            </a:r>
            <a:r>
              <a:rPr lang="en-US" altLang="zh-CN" dirty="0" smtClean="0">
                <a:solidFill>
                  <a:srgbClr val="0070C0"/>
                </a:solidFill>
              </a:rPr>
              <a:t>raising</a:t>
            </a:r>
            <a:r>
              <a:rPr lang="en-US" altLang="zh-CN" dirty="0" smtClean="0"/>
              <a:t> the level of </a:t>
            </a:r>
            <a:r>
              <a:rPr lang="en-US" altLang="zh-CN" dirty="0" smtClean="0">
                <a:solidFill>
                  <a:srgbClr val="0070C0"/>
                </a:solidFill>
              </a:rPr>
              <a:t>granularity</a:t>
            </a:r>
          </a:p>
          <a:p>
            <a:r>
              <a:rPr lang="en-US" altLang="zh-CN" dirty="0" smtClean="0"/>
              <a:t>The </a:t>
            </a:r>
            <a:r>
              <a:rPr lang="en-US" altLang="zh-CN" u="sng" dirty="0" smtClean="0"/>
              <a:t>semantics </a:t>
            </a:r>
            <a:r>
              <a:rPr lang="en-US" altLang="zh-CN" dirty="0" smtClean="0"/>
              <a:t>concerning the operations ENTER_CS and LEAVE_CS can be </a:t>
            </a:r>
            <a:r>
              <a:rPr lang="en-US" altLang="zh-CN" u="sng" dirty="0" smtClean="0"/>
              <a:t>formulated</a:t>
            </a:r>
            <a:r>
              <a:rPr lang="en-US" altLang="zh-CN" dirty="0" smtClean="0"/>
              <a:t> in terms of </a:t>
            </a:r>
            <a:r>
              <a:rPr lang="en-US" altLang="zh-CN" b="1" dirty="0" smtClean="0"/>
              <a:t>shared synchronization variables </a:t>
            </a:r>
            <a:r>
              <a:rPr lang="en-US" altLang="zh-CN" dirty="0" smtClean="0"/>
              <a:t>(which can be used in different ways)</a:t>
            </a:r>
          </a:p>
          <a:p>
            <a:r>
              <a:rPr lang="en-US" altLang="zh-CN" b="1" dirty="0" smtClean="0">
                <a:solidFill>
                  <a:srgbClr val="0070C0"/>
                </a:solidFill>
              </a:rPr>
              <a:t>A convention</a:t>
            </a:r>
            <a:r>
              <a:rPr lang="en-US" altLang="zh-CN" dirty="0" smtClean="0">
                <a:solidFill>
                  <a:srgbClr val="0070C0"/>
                </a:solidFill>
              </a:rPr>
              <a:t>: </a:t>
            </a:r>
            <a:r>
              <a:rPr lang="en-US" altLang="zh-CN" dirty="0" smtClean="0"/>
              <a:t>when a process </a:t>
            </a:r>
            <a:r>
              <a:rPr lang="en-US" altLang="zh-CN" u="sng" dirty="0" smtClean="0"/>
              <a:t>enters</a:t>
            </a:r>
            <a:r>
              <a:rPr lang="en-US" altLang="zh-CN" dirty="0" smtClean="0"/>
              <a:t> its CS it should </a:t>
            </a:r>
            <a:r>
              <a:rPr lang="en-US" altLang="zh-CN" i="1" dirty="0" smtClean="0">
                <a:solidFill>
                  <a:srgbClr val="FF0000"/>
                </a:solidFill>
              </a:rPr>
              <a:t>acquire</a:t>
            </a:r>
            <a:r>
              <a:rPr lang="en-US" altLang="zh-CN" i="1" dirty="0" smtClean="0"/>
              <a:t> </a:t>
            </a:r>
            <a:r>
              <a:rPr lang="en-US" altLang="zh-CN" dirty="0" smtClean="0"/>
              <a:t>the relevant </a:t>
            </a:r>
            <a:r>
              <a:rPr lang="en-US" altLang="zh-CN" dirty="0" smtClean="0">
                <a:solidFill>
                  <a:srgbClr val="0070C0"/>
                </a:solidFill>
              </a:rPr>
              <a:t>synchronization variables, </a:t>
            </a:r>
            <a:r>
              <a:rPr lang="en-US" altLang="zh-CN" dirty="0" smtClean="0"/>
              <a:t>and likewise when it </a:t>
            </a:r>
            <a:r>
              <a:rPr lang="en-US" altLang="zh-CN" u="sng" dirty="0" smtClean="0"/>
              <a:t>leaves</a:t>
            </a:r>
            <a:r>
              <a:rPr lang="en-US" altLang="zh-CN" dirty="0" smtClean="0"/>
              <a:t> the CS, it </a:t>
            </a:r>
            <a:r>
              <a:rPr lang="en-US" altLang="zh-CN" i="1" dirty="0" smtClean="0">
                <a:solidFill>
                  <a:srgbClr val="FF0000"/>
                </a:solidFill>
              </a:rPr>
              <a:t>releases</a:t>
            </a:r>
            <a:r>
              <a:rPr lang="en-US" altLang="zh-CN" i="1" dirty="0" smtClean="0"/>
              <a:t> </a:t>
            </a:r>
            <a:r>
              <a:rPr lang="en-US" altLang="zh-CN" dirty="0" smtClean="0"/>
              <a:t>these variables</a:t>
            </a:r>
            <a:r>
              <a:rPr lang="en-US" altLang="zh-CN" i="1" dirty="0" smtClean="0"/>
              <a: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dirty="0"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37</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852704"/>
          </a:xfrm>
        </p:spPr>
        <p:txBody>
          <a:bodyPr/>
          <a:lstStyle/>
          <a:p>
            <a:r>
              <a:rPr lang="en-US" altLang="zh-CN" dirty="0" smtClean="0"/>
              <a:t>Grouping Operations (4)</a:t>
            </a:r>
            <a:endParaRPr lang="zh-CN" altLang="en-US" dirty="0"/>
          </a:p>
        </p:txBody>
      </p:sp>
      <p:sp>
        <p:nvSpPr>
          <p:cNvPr id="3" name="内容占位符 2"/>
          <p:cNvSpPr>
            <a:spLocks noGrp="1"/>
          </p:cNvSpPr>
          <p:nvPr>
            <p:ph idx="1"/>
          </p:nvPr>
        </p:nvSpPr>
        <p:spPr>
          <a:xfrm>
            <a:off x="457200" y="1329376"/>
            <a:ext cx="8229600" cy="5339984"/>
          </a:xfrm>
        </p:spPr>
        <p:txBody>
          <a:bodyPr>
            <a:noAutofit/>
          </a:bodyPr>
          <a:lstStyle/>
          <a:p>
            <a:pPr>
              <a:spcBef>
                <a:spcPts val="1200"/>
              </a:spcBef>
            </a:pPr>
            <a:r>
              <a:rPr lang="en-US" altLang="zh-CN" sz="2400" dirty="0" smtClean="0"/>
              <a:t>The general approach of using </a:t>
            </a:r>
            <a:r>
              <a:rPr lang="en-US" altLang="zh-CN" sz="2400" b="1" dirty="0" smtClean="0"/>
              <a:t>shared synchronization variables </a:t>
            </a:r>
          </a:p>
          <a:p>
            <a:pPr lvl="1">
              <a:spcBef>
                <a:spcPts val="1200"/>
              </a:spcBef>
            </a:pPr>
            <a:r>
              <a:rPr lang="en-US" altLang="zh-CN" sz="2000" dirty="0" smtClean="0"/>
              <a:t>each variable has some associated data, which could amount to the complete set of shared data.</a:t>
            </a:r>
          </a:p>
          <a:p>
            <a:pPr>
              <a:spcBef>
                <a:spcPts val="1200"/>
              </a:spcBef>
            </a:pPr>
            <a:r>
              <a:rPr lang="en-US" altLang="zh-CN" sz="2400" dirty="0" smtClean="0"/>
              <a:t>Each synchronization variable has a </a:t>
            </a:r>
            <a:r>
              <a:rPr lang="en-US" altLang="zh-CN" sz="2400" dirty="0" smtClean="0">
                <a:solidFill>
                  <a:srgbClr val="0000FF"/>
                </a:solidFill>
              </a:rPr>
              <a:t>current owner</a:t>
            </a:r>
            <a:r>
              <a:rPr lang="en-US" altLang="zh-CN" sz="2400" dirty="0" smtClean="0"/>
              <a:t>, namely, the process that last acquired it.</a:t>
            </a:r>
          </a:p>
          <a:p>
            <a:pPr lvl="1">
              <a:spcBef>
                <a:spcPts val="1200"/>
              </a:spcBef>
            </a:pPr>
            <a:r>
              <a:rPr lang="en-US" altLang="zh-CN" sz="2000" dirty="0" smtClean="0"/>
              <a:t>The </a:t>
            </a:r>
            <a:r>
              <a:rPr lang="en-US" altLang="zh-CN" sz="2000" dirty="0" smtClean="0">
                <a:solidFill>
                  <a:srgbClr val="0000FF"/>
                </a:solidFill>
              </a:rPr>
              <a:t>owner</a:t>
            </a:r>
            <a:r>
              <a:rPr lang="en-US" altLang="zh-CN" sz="2000" dirty="0" smtClean="0"/>
              <a:t> may enter and exit critical sections repeatedly without having to send any messages on the network.</a:t>
            </a:r>
          </a:p>
          <a:p>
            <a:pPr lvl="1">
              <a:spcBef>
                <a:spcPts val="1200"/>
              </a:spcBef>
            </a:pPr>
            <a:r>
              <a:rPr lang="en-US" altLang="zh-CN" sz="2000" dirty="0" smtClean="0"/>
              <a:t>A </a:t>
            </a:r>
            <a:r>
              <a:rPr lang="en-US" altLang="zh-CN" sz="2000" dirty="0" smtClean="0">
                <a:solidFill>
                  <a:srgbClr val="0000FF"/>
                </a:solidFill>
              </a:rPr>
              <a:t>process</a:t>
            </a:r>
            <a:r>
              <a:rPr lang="en-US" altLang="zh-CN" sz="2000" dirty="0" smtClean="0"/>
              <a:t> (not owner) wants to acquire the variables has to send a message to the owner asking for ownership and the current values.</a:t>
            </a:r>
          </a:p>
          <a:p>
            <a:pPr lvl="1">
              <a:spcBef>
                <a:spcPts val="1200"/>
              </a:spcBef>
            </a:pPr>
            <a:r>
              <a:rPr lang="en-US" altLang="zh-CN" sz="2000" dirty="0" smtClean="0"/>
              <a:t>Several processes </a:t>
            </a:r>
            <a:r>
              <a:rPr lang="en-US" altLang="zh-CN" sz="2000" u="sng" dirty="0" smtClean="0"/>
              <a:t>can simultaneously own a synchronization </a:t>
            </a:r>
            <a:r>
              <a:rPr lang="en-US" altLang="zh-CN" sz="2000" dirty="0" smtClean="0"/>
              <a:t>variable </a:t>
            </a:r>
            <a:r>
              <a:rPr lang="en-US" altLang="zh-CN" sz="2000" i="1" u="sng" dirty="0" smtClean="0">
                <a:solidFill>
                  <a:srgbClr val="0070C0"/>
                </a:solidFill>
              </a:rPr>
              <a:t>in nonexclusive mode</a:t>
            </a:r>
            <a:r>
              <a:rPr lang="en-US" altLang="zh-CN" sz="2000" dirty="0" smtClean="0"/>
              <a:t>, meaning that they </a:t>
            </a:r>
            <a:r>
              <a:rPr lang="en-US" altLang="zh-CN" sz="2000" u="sng" dirty="0" smtClean="0"/>
              <a:t>can read</a:t>
            </a:r>
            <a:r>
              <a:rPr lang="en-US" altLang="zh-CN" sz="2000" dirty="0" smtClean="0"/>
              <a:t>, but</a:t>
            </a:r>
            <a:r>
              <a:rPr lang="en-US" altLang="zh-CN" sz="2000" u="sng" dirty="0" smtClean="0"/>
              <a:t> not write</a:t>
            </a:r>
            <a:r>
              <a:rPr lang="en-US" altLang="zh-CN" sz="2000" dirty="0" smtClean="0"/>
              <a:t>, the associated data.</a:t>
            </a:r>
            <a:endParaRPr lang="zh-CN" altLang="en-US" sz="2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38</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lstStyle/>
          <a:p>
            <a:r>
              <a:rPr lang="en-US" altLang="zh-CN" dirty="0" smtClean="0"/>
              <a:t>Grouping Operations (5)</a:t>
            </a:r>
            <a:endParaRPr lang="zh-CN" altLang="en-US" dirty="0"/>
          </a:p>
        </p:txBody>
      </p:sp>
      <p:sp>
        <p:nvSpPr>
          <p:cNvPr id="3" name="内容占位符 2"/>
          <p:cNvSpPr>
            <a:spLocks noGrp="1"/>
          </p:cNvSpPr>
          <p:nvPr>
            <p:ph idx="1"/>
          </p:nvPr>
        </p:nvSpPr>
        <p:spPr>
          <a:xfrm>
            <a:off x="457200" y="1556792"/>
            <a:ext cx="8229600" cy="4389120"/>
          </a:xfrm>
        </p:spPr>
        <p:txBody>
          <a:bodyPr>
            <a:normAutofit fontScale="92500" lnSpcReduction="20000"/>
          </a:bodyPr>
          <a:lstStyle/>
          <a:p>
            <a:pPr>
              <a:buNone/>
            </a:pPr>
            <a:r>
              <a:rPr lang="en-US" altLang="zh-CN" b="1" dirty="0" smtClean="0"/>
              <a:t>Definition</a:t>
            </a:r>
          </a:p>
          <a:p>
            <a:r>
              <a:rPr lang="en-US" altLang="zh-CN" dirty="0" smtClean="0"/>
              <a:t>Accesses to </a:t>
            </a:r>
            <a:r>
              <a:rPr lang="en-US" altLang="zh-CN" u="sng" dirty="0" smtClean="0"/>
              <a:t>synchronization variables </a:t>
            </a:r>
            <a:r>
              <a:rPr lang="en-US" altLang="zh-CN" dirty="0" smtClean="0"/>
              <a:t>are </a:t>
            </a:r>
            <a:r>
              <a:rPr lang="en-US" altLang="zh-CN" i="1" dirty="0" smtClean="0">
                <a:solidFill>
                  <a:srgbClr val="0070C0"/>
                </a:solidFill>
              </a:rPr>
              <a:t>sequentially consistent</a:t>
            </a:r>
            <a:r>
              <a:rPr lang="en-US" altLang="zh-CN" dirty="0" smtClean="0"/>
              <a:t>.</a:t>
            </a:r>
          </a:p>
          <a:p>
            <a:r>
              <a:rPr lang="en-US" altLang="zh-CN" dirty="0" smtClean="0"/>
              <a:t>No access to a synchronization variable is allowed to be performed until all previous writes have completed everywhere.</a:t>
            </a:r>
          </a:p>
          <a:p>
            <a:r>
              <a:rPr lang="en-US" altLang="zh-CN" dirty="0" smtClean="0"/>
              <a:t>No data access is allowed to be performed until all previous accesses to synchronization variables have been performed.</a:t>
            </a:r>
          </a:p>
          <a:p>
            <a:pPr>
              <a:buNone/>
            </a:pPr>
            <a:endParaRPr lang="en-US" altLang="zh-CN" b="1" dirty="0" smtClean="0"/>
          </a:p>
          <a:p>
            <a:pPr>
              <a:buNone/>
            </a:pPr>
            <a:r>
              <a:rPr lang="en-US" altLang="zh-CN" b="1" dirty="0" smtClean="0"/>
              <a:t>Basic idea</a:t>
            </a:r>
          </a:p>
          <a:p>
            <a:r>
              <a:rPr lang="en-US" altLang="zh-CN" dirty="0" smtClean="0"/>
              <a:t>You don’t care that reads and writes of a </a:t>
            </a:r>
            <a:r>
              <a:rPr lang="en-US" altLang="zh-CN" dirty="0" smtClean="0">
                <a:solidFill>
                  <a:srgbClr val="0000FF"/>
                </a:solidFill>
              </a:rPr>
              <a:t>series</a:t>
            </a:r>
            <a:r>
              <a:rPr lang="en-US" altLang="zh-CN" dirty="0" smtClean="0"/>
              <a:t> of operations are immediately known to other processes. You just want the </a:t>
            </a:r>
            <a:r>
              <a:rPr lang="en-US" altLang="zh-CN" dirty="0" smtClean="0">
                <a:solidFill>
                  <a:srgbClr val="0000FF"/>
                </a:solidFill>
              </a:rPr>
              <a:t>effect</a:t>
            </a:r>
            <a:r>
              <a:rPr lang="en-US" altLang="zh-CN" dirty="0" smtClean="0"/>
              <a:t> of the series itself to be known.</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39</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scenario_wan_repl.png"/>
          <p:cNvPicPr>
            <a:picLocks noChangeAspect="1"/>
          </p:cNvPicPr>
          <p:nvPr/>
        </p:nvPicPr>
        <p:blipFill>
          <a:blip r:embed="rId2" cstate="print"/>
          <a:stretch>
            <a:fillRect/>
          </a:stretch>
        </p:blipFill>
        <p:spPr>
          <a:xfrm>
            <a:off x="6300192" y="4176092"/>
            <a:ext cx="2179447" cy="1750823"/>
          </a:xfrm>
          <a:prstGeom prst="rect">
            <a:avLst/>
          </a:prstGeom>
        </p:spPr>
      </p:pic>
      <p:pic>
        <p:nvPicPr>
          <p:cNvPr id="1027" name="Picture 3"/>
          <p:cNvPicPr>
            <a:picLocks noChangeAspect="1" noChangeArrowheads="1"/>
          </p:cNvPicPr>
          <p:nvPr/>
        </p:nvPicPr>
        <p:blipFill>
          <a:blip r:embed="rId3" cstate="print"/>
          <a:srcRect/>
          <a:stretch>
            <a:fillRect/>
          </a:stretch>
        </p:blipFill>
        <p:spPr bwMode="auto">
          <a:xfrm>
            <a:off x="0" y="3672036"/>
            <a:ext cx="5619750" cy="2781300"/>
          </a:xfrm>
          <a:prstGeom prst="rect">
            <a:avLst/>
          </a:prstGeom>
          <a:noFill/>
          <a:ln w="9525">
            <a:noFill/>
            <a:miter lim="800000"/>
            <a:headEnd/>
            <a:tailEnd/>
          </a:ln>
        </p:spPr>
      </p:pic>
      <p:sp>
        <p:nvSpPr>
          <p:cNvPr id="2" name="标题 1"/>
          <p:cNvSpPr>
            <a:spLocks noGrp="1"/>
          </p:cNvSpPr>
          <p:nvPr>
            <p:ph type="title"/>
          </p:nvPr>
        </p:nvSpPr>
        <p:spPr>
          <a:xfrm>
            <a:off x="457200" y="692696"/>
            <a:ext cx="8229600" cy="1140736"/>
          </a:xfrm>
        </p:spPr>
        <p:txBody>
          <a:bodyPr>
            <a:normAutofit fontScale="90000"/>
          </a:bodyPr>
          <a:lstStyle/>
          <a:p>
            <a:r>
              <a:rPr lang="en-GB" altLang="zh-CN" dirty="0" smtClean="0"/>
              <a:t>Reasons for Replication (1)</a:t>
            </a:r>
            <a:br>
              <a:rPr lang="en-GB" altLang="zh-CN" dirty="0" smtClean="0"/>
            </a:br>
            <a:r>
              <a:rPr lang="en-GB" altLang="zh-CN" sz="4000" dirty="0" smtClean="0"/>
              <a:t>-- </a:t>
            </a:r>
            <a:r>
              <a:rPr lang="en-US" altLang="zh-CN" sz="4000" dirty="0" smtClean="0"/>
              <a:t>increase the reliability of a system</a:t>
            </a:r>
            <a:endParaRPr lang="zh-CN" altLang="en-US" sz="4000" dirty="0"/>
          </a:p>
        </p:txBody>
      </p:sp>
      <p:sp>
        <p:nvSpPr>
          <p:cNvPr id="3" name="内容占位符 2"/>
          <p:cNvSpPr>
            <a:spLocks noGrp="1"/>
          </p:cNvSpPr>
          <p:nvPr>
            <p:ph idx="1"/>
          </p:nvPr>
        </p:nvSpPr>
        <p:spPr>
          <a:xfrm>
            <a:off x="457200" y="1988840"/>
            <a:ext cx="8229600" cy="4335760"/>
          </a:xfrm>
        </p:spPr>
        <p:txBody>
          <a:bodyPr>
            <a:normAutofit/>
          </a:bodyPr>
          <a:lstStyle/>
          <a:p>
            <a:r>
              <a:rPr lang="en-US" altLang="zh-CN" sz="2400" dirty="0" smtClean="0"/>
              <a:t>A file system with replication can continue working after one replica </a:t>
            </a:r>
            <a:r>
              <a:rPr lang="en-US" altLang="zh-CN" sz="2400" u="sng" dirty="0" smtClean="0"/>
              <a:t>crashes</a:t>
            </a:r>
            <a:r>
              <a:rPr lang="en-US" altLang="zh-CN" sz="2400" dirty="0" smtClean="0"/>
              <a:t> </a:t>
            </a:r>
          </a:p>
          <a:p>
            <a:r>
              <a:rPr lang="en-US" altLang="zh-CN" sz="2400" dirty="0" smtClean="0"/>
              <a:t>By maintaining </a:t>
            </a:r>
            <a:r>
              <a:rPr lang="en-US" altLang="zh-CN" sz="2400" u="sng" dirty="0" smtClean="0"/>
              <a:t>multiple copies</a:t>
            </a:r>
            <a:r>
              <a:rPr lang="en-US" altLang="zh-CN" sz="2400" dirty="0" smtClean="0"/>
              <a:t>, it is possible to provide better protection </a:t>
            </a:r>
            <a:r>
              <a:rPr lang="en-US" altLang="zh-CN" sz="2400" u="sng" dirty="0" smtClean="0"/>
              <a:t>against corrupted data</a:t>
            </a:r>
            <a:r>
              <a:rPr lang="en-US" altLang="zh-CN" sz="2400"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4</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normAutofit/>
          </a:bodyPr>
          <a:lstStyle/>
          <a:p>
            <a:r>
              <a:rPr lang="en-US" altLang="zh-CN" sz="4000" dirty="0" smtClean="0"/>
              <a:t>Grouping Operations (6)</a:t>
            </a:r>
            <a:endParaRPr lang="zh-CN" altLang="en-US" sz="4000" dirty="0"/>
          </a:p>
        </p:txBody>
      </p:sp>
      <p:sp>
        <p:nvSpPr>
          <p:cNvPr id="3" name="内容占位符 2"/>
          <p:cNvSpPr>
            <a:spLocks noGrp="1"/>
          </p:cNvSpPr>
          <p:nvPr>
            <p:ph idx="1"/>
          </p:nvPr>
        </p:nvSpPr>
        <p:spPr>
          <a:xfrm>
            <a:off x="457200" y="3861048"/>
            <a:ext cx="8229600" cy="2463552"/>
          </a:xfrm>
        </p:spPr>
        <p:txBody>
          <a:bodyPr>
            <a:normAutofit fontScale="85000" lnSpcReduction="20000"/>
          </a:bodyPr>
          <a:lstStyle/>
          <a:p>
            <a:r>
              <a:rPr lang="en-US" altLang="zh-CN" dirty="0" smtClean="0"/>
              <a:t>Instead of operating on the entire shared data, in this example we associate </a:t>
            </a:r>
            <a:r>
              <a:rPr lang="en-US" altLang="zh-CN" dirty="0" smtClean="0">
                <a:solidFill>
                  <a:srgbClr val="0000FF"/>
                </a:solidFill>
              </a:rPr>
              <a:t>locks</a:t>
            </a:r>
            <a:r>
              <a:rPr lang="en-US" altLang="zh-CN" dirty="0" smtClean="0"/>
              <a:t> with each data item.</a:t>
            </a:r>
          </a:p>
          <a:p>
            <a:r>
              <a:rPr lang="en-US" altLang="zh-CN" dirty="0" smtClean="0"/>
              <a:t>One straightforward approach of associating data with synchronization variables: to </a:t>
            </a:r>
            <a:r>
              <a:rPr lang="en-US" altLang="zh-CN" dirty="0" smtClean="0">
                <a:solidFill>
                  <a:srgbClr val="0000FF"/>
                </a:solidFill>
              </a:rPr>
              <a:t>explicitly</a:t>
            </a:r>
            <a:r>
              <a:rPr lang="en-US" altLang="zh-CN" dirty="0" smtClean="0"/>
              <a:t> tell the middleware which data are going to be accessed.</a:t>
            </a:r>
          </a:p>
          <a:p>
            <a:r>
              <a:rPr lang="en-US" altLang="zh-CN" dirty="0" smtClean="0"/>
              <a:t>In an object-based approach, we could </a:t>
            </a:r>
            <a:r>
              <a:rPr lang="en-US" altLang="zh-CN" dirty="0" smtClean="0">
                <a:solidFill>
                  <a:srgbClr val="0000FF"/>
                </a:solidFill>
              </a:rPr>
              <a:t>implicitly</a:t>
            </a:r>
            <a:r>
              <a:rPr lang="en-US" altLang="zh-CN" dirty="0" smtClean="0"/>
              <a:t> associate a unique synchronization variable with each declared object, effectively serializing all invocations to such objects.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7" name="Picture 4" descr="07-10"/>
          <p:cNvPicPr>
            <a:picLocks noChangeAspect="1" noChangeArrowheads="1"/>
          </p:cNvPicPr>
          <p:nvPr/>
        </p:nvPicPr>
        <p:blipFill>
          <a:blip r:embed="rId2" cstate="print"/>
          <a:srcRect/>
          <a:stretch>
            <a:fillRect/>
          </a:stretch>
        </p:blipFill>
        <p:spPr bwMode="auto">
          <a:xfrm>
            <a:off x="479425" y="1556792"/>
            <a:ext cx="8235950" cy="1304925"/>
          </a:xfrm>
          <a:prstGeom prst="rect">
            <a:avLst/>
          </a:prstGeom>
          <a:noFill/>
        </p:spPr>
      </p:pic>
      <p:sp>
        <p:nvSpPr>
          <p:cNvPr id="8" name="椭圆 7"/>
          <p:cNvSpPr/>
          <p:nvPr/>
        </p:nvSpPr>
        <p:spPr>
          <a:xfrm>
            <a:off x="1115616" y="1484784"/>
            <a:ext cx="108012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987824" y="1484784"/>
            <a:ext cx="108012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932040" y="1484784"/>
            <a:ext cx="1080120" cy="43204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12160" y="1484784"/>
            <a:ext cx="1080120" cy="43204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68344" y="1988840"/>
            <a:ext cx="1080120" cy="43204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228184" y="2492896"/>
            <a:ext cx="108012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a:off x="2627784" y="1844824"/>
            <a:ext cx="3888432"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a:off x="4788024" y="1844824"/>
            <a:ext cx="2664296"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3" name="组合 22"/>
          <p:cNvGrpSpPr/>
          <p:nvPr/>
        </p:nvGrpSpPr>
        <p:grpSpPr>
          <a:xfrm>
            <a:off x="7487816" y="1340768"/>
            <a:ext cx="1656184" cy="648072"/>
            <a:chOff x="7487816" y="1340768"/>
            <a:chExt cx="1656184" cy="648072"/>
          </a:xfrm>
        </p:grpSpPr>
        <p:sp>
          <p:nvSpPr>
            <p:cNvPr id="18" name="TextBox 17"/>
            <p:cNvSpPr txBox="1"/>
            <p:nvPr/>
          </p:nvSpPr>
          <p:spPr>
            <a:xfrm>
              <a:off x="7487816" y="1340768"/>
              <a:ext cx="165618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dirty="0" smtClean="0"/>
                <a:t>P2: No </a:t>
              </a:r>
              <a:r>
                <a:rPr lang="en-US" altLang="zh-CN" dirty="0" err="1" smtClean="0"/>
                <a:t>Acq</a:t>
              </a:r>
              <a:r>
                <a:rPr lang="en-US" altLang="zh-CN" dirty="0" smtClean="0"/>
                <a:t>(Ly)</a:t>
              </a:r>
              <a:endParaRPr lang="zh-CN" altLang="en-US" dirty="0"/>
            </a:p>
          </p:txBody>
        </p:sp>
        <p:cxnSp>
          <p:nvCxnSpPr>
            <p:cNvPr id="20" name="直接箭头连接符 19"/>
            <p:cNvCxnSpPr>
              <a:stCxn id="18" idx="2"/>
              <a:endCxn id="12" idx="0"/>
            </p:cNvCxnSpPr>
            <p:nvPr/>
          </p:nvCxnSpPr>
          <p:spPr>
            <a:xfrm flipH="1">
              <a:off x="8208404" y="1710100"/>
              <a:ext cx="107504" cy="2787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1" name="矩形 20"/>
          <p:cNvSpPr/>
          <p:nvPr/>
        </p:nvSpPr>
        <p:spPr>
          <a:xfrm>
            <a:off x="2300416" y="3244334"/>
            <a:ext cx="4543167" cy="369332"/>
          </a:xfrm>
          <a:prstGeom prst="rect">
            <a:avLst/>
          </a:prstGeom>
        </p:spPr>
        <p:txBody>
          <a:bodyPr wrap="none">
            <a:spAutoFit/>
          </a:bodyPr>
          <a:lstStyle/>
          <a:p>
            <a:r>
              <a:rPr lang="en-US" altLang="zh-CN" dirty="0" smtClean="0">
                <a:ea typeface="宋体" charset="-122"/>
              </a:rPr>
              <a:t>A valid event sequence for entry consistency</a:t>
            </a:r>
            <a:endParaRPr lang="zh-CN" altLang="en-US" dirty="0"/>
          </a:p>
        </p:txBody>
      </p:sp>
      <p:sp>
        <p:nvSpPr>
          <p:cNvPr id="22" name="椭圆 21"/>
          <p:cNvSpPr/>
          <p:nvPr/>
        </p:nvSpPr>
        <p:spPr>
          <a:xfrm>
            <a:off x="5220072" y="1988840"/>
            <a:ext cx="108012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灯片编号占位符 23"/>
          <p:cNvSpPr>
            <a:spLocks noGrp="1"/>
          </p:cNvSpPr>
          <p:nvPr>
            <p:ph type="sldNum" sz="quarter" idx="12"/>
          </p:nvPr>
        </p:nvSpPr>
        <p:spPr/>
        <p:txBody>
          <a:bodyPr/>
          <a:lstStyle/>
          <a:p>
            <a:fld id="{0C913308-F349-4B6D-A68A-DD1791B4A57B}" type="slidenum">
              <a:rPr lang="zh-CN" altLang="en-US" smtClean="0"/>
              <a:pPr/>
              <a:t>40</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lstStyle/>
          <a:p>
            <a:r>
              <a:rPr lang="en-US" altLang="zh-CN" dirty="0" smtClean="0"/>
              <a:t>Consistency vs. Coherence</a:t>
            </a:r>
            <a:endParaRPr lang="zh-CN" altLang="en-US" dirty="0"/>
          </a:p>
        </p:txBody>
      </p:sp>
      <p:sp>
        <p:nvSpPr>
          <p:cNvPr id="3" name="内容占位符 2"/>
          <p:cNvSpPr>
            <a:spLocks noGrp="1"/>
          </p:cNvSpPr>
          <p:nvPr>
            <p:ph idx="1"/>
          </p:nvPr>
        </p:nvSpPr>
        <p:spPr>
          <a:xfrm>
            <a:off x="457200" y="1628800"/>
            <a:ext cx="8229600" cy="4695800"/>
          </a:xfrm>
        </p:spPr>
        <p:txBody>
          <a:bodyPr>
            <a:normAutofit fontScale="92500" lnSpcReduction="10000"/>
          </a:bodyPr>
          <a:lstStyle/>
          <a:p>
            <a:pPr>
              <a:spcAft>
                <a:spcPts val="600"/>
              </a:spcAft>
            </a:pPr>
            <a:r>
              <a:rPr lang="en-US" altLang="zh-CN" dirty="0" smtClean="0">
                <a:solidFill>
                  <a:srgbClr val="0000FF"/>
                </a:solidFill>
              </a:rPr>
              <a:t>A consistency model </a:t>
            </a:r>
            <a:r>
              <a:rPr lang="en-US" altLang="zh-CN" dirty="0" smtClean="0"/>
              <a:t>describes what can be expected with respect to that set when multiple processes concurrently operate on that data. The set is said to be consistent if it </a:t>
            </a:r>
            <a:r>
              <a:rPr lang="en-US" altLang="zh-CN" u="sng" dirty="0" smtClean="0"/>
              <a:t>adheres to the rules described by the model</a:t>
            </a:r>
            <a:r>
              <a:rPr lang="en-US" altLang="zh-CN" dirty="0" smtClean="0"/>
              <a:t>.</a:t>
            </a:r>
          </a:p>
          <a:p>
            <a:pPr lvl="1">
              <a:spcAft>
                <a:spcPts val="600"/>
              </a:spcAft>
            </a:pPr>
            <a:r>
              <a:rPr lang="en-US" altLang="zh-CN" dirty="0" smtClean="0"/>
              <a:t>Data consistency is concerned with</a:t>
            </a:r>
            <a:r>
              <a:rPr lang="en-US" altLang="zh-CN" u="sng" dirty="0" smtClean="0"/>
              <a:t> a </a:t>
            </a:r>
            <a:r>
              <a:rPr lang="en-US" altLang="zh-CN" u="sng" dirty="0" smtClean="0">
                <a:solidFill>
                  <a:srgbClr val="FF0000"/>
                </a:solidFill>
              </a:rPr>
              <a:t>set</a:t>
            </a:r>
            <a:r>
              <a:rPr lang="en-US" altLang="zh-CN" u="sng" dirty="0" smtClean="0"/>
              <a:t> of data items</a:t>
            </a:r>
          </a:p>
          <a:p>
            <a:pPr>
              <a:spcAft>
                <a:spcPts val="600"/>
              </a:spcAft>
            </a:pPr>
            <a:r>
              <a:rPr lang="en-US" altLang="zh-CN" dirty="0" smtClean="0">
                <a:solidFill>
                  <a:srgbClr val="0000FF"/>
                </a:solidFill>
              </a:rPr>
              <a:t>Coherence models </a:t>
            </a:r>
            <a:r>
              <a:rPr lang="en-US" altLang="zh-CN" dirty="0" smtClean="0"/>
              <a:t>describe what can be expected to only </a:t>
            </a:r>
            <a:r>
              <a:rPr lang="en-US" altLang="zh-CN" u="sng" dirty="0" smtClean="0"/>
              <a:t>a </a:t>
            </a:r>
            <a:r>
              <a:rPr lang="en-US" altLang="zh-CN" u="sng" dirty="0" smtClean="0">
                <a:solidFill>
                  <a:srgbClr val="FF0000"/>
                </a:solidFill>
              </a:rPr>
              <a:t>single</a:t>
            </a:r>
            <a:r>
              <a:rPr lang="en-US" altLang="zh-CN" u="sng" dirty="0" smtClean="0"/>
              <a:t> data item</a:t>
            </a:r>
          </a:p>
          <a:p>
            <a:pPr lvl="1">
              <a:spcAft>
                <a:spcPts val="600"/>
              </a:spcAft>
            </a:pPr>
            <a:r>
              <a:rPr lang="en-US" altLang="zh-CN" dirty="0" smtClean="0"/>
              <a:t>We assume that a data item is replicated at several places; it is said to be coherent when the various copies </a:t>
            </a:r>
            <a:r>
              <a:rPr lang="en-US" altLang="zh-CN" u="sng" dirty="0" smtClean="0"/>
              <a:t>abide to the rules </a:t>
            </a:r>
            <a:r>
              <a:rPr lang="en-US" altLang="zh-CN" dirty="0" smtClean="0"/>
              <a:t>as defined by its associated coherence model. </a:t>
            </a:r>
          </a:p>
          <a:p>
            <a:pPr lvl="1">
              <a:spcAft>
                <a:spcPts val="600"/>
              </a:spcAft>
            </a:pPr>
            <a:r>
              <a:rPr lang="en-US" altLang="zh-CN" dirty="0" smtClean="0"/>
              <a:t>Example: Sequential consistency applied to only a single data item. </a:t>
            </a:r>
            <a:endParaRPr lang="zh-CN" altLang="en-US" u="sng"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41</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7" name="Picture 4"/>
          <p:cNvPicPr>
            <a:picLocks noChangeAspect="1" noChangeArrowheads="1"/>
          </p:cNvPicPr>
          <p:nvPr/>
        </p:nvPicPr>
        <p:blipFill>
          <a:blip r:embed="rId2" cstate="print"/>
          <a:srcRect/>
          <a:stretch>
            <a:fillRect/>
          </a:stretch>
        </p:blipFill>
        <p:spPr bwMode="auto">
          <a:xfrm>
            <a:off x="3059832" y="836712"/>
            <a:ext cx="3295650" cy="5543550"/>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42</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GB" altLang="zh-CN" dirty="0" smtClean="0"/>
              <a:t>Introduction</a:t>
            </a:r>
          </a:p>
          <a:p>
            <a:r>
              <a:rPr lang="en-GB" altLang="zh-CN" dirty="0" smtClean="0"/>
              <a:t>Data-Centric Consistency Models</a:t>
            </a:r>
          </a:p>
          <a:p>
            <a:r>
              <a:rPr lang="en-GB" altLang="zh-CN" dirty="0" smtClean="0"/>
              <a:t>Client-Centric Consistency Models</a:t>
            </a:r>
          </a:p>
          <a:p>
            <a:r>
              <a:rPr lang="en-GB" altLang="zh-CN" dirty="0" smtClean="0"/>
              <a:t>Replica Management</a:t>
            </a:r>
          </a:p>
          <a:p>
            <a:r>
              <a:rPr lang="en-GB" altLang="zh-CN" dirty="0" smtClean="0"/>
              <a:t>Consistency Protocols</a:t>
            </a:r>
            <a:endParaRPr lang="en-US" altLang="zh-CN" dirty="0" smtClean="0"/>
          </a:p>
          <a:p>
            <a:r>
              <a:rPr lang="en-US" altLang="zh-CN" dirty="0" smtClean="0"/>
              <a:t>Summary</a:t>
            </a:r>
          </a:p>
          <a:p>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6084168" y="4077072"/>
            <a:ext cx="2471738" cy="2143125"/>
          </a:xfrm>
          <a:prstGeom prst="rect">
            <a:avLst/>
          </a:prstGeom>
          <a:noFill/>
          <a:ln w="9525">
            <a:noFill/>
            <a:miter lim="800000"/>
            <a:headEnd/>
            <a:tailEnd/>
          </a:ln>
        </p:spPr>
      </p:pic>
      <p:sp>
        <p:nvSpPr>
          <p:cNvPr id="2" name="标题 1"/>
          <p:cNvSpPr>
            <a:spLocks noGrp="1"/>
          </p:cNvSpPr>
          <p:nvPr>
            <p:ph type="title"/>
          </p:nvPr>
        </p:nvSpPr>
        <p:spPr>
          <a:xfrm>
            <a:off x="457200" y="332656"/>
            <a:ext cx="8363272" cy="1143000"/>
          </a:xfrm>
        </p:spPr>
        <p:txBody>
          <a:bodyPr>
            <a:noAutofit/>
          </a:bodyPr>
          <a:lstStyle/>
          <a:p>
            <a:r>
              <a:rPr lang="en-US" altLang="zh-CN" sz="4000" dirty="0" smtClean="0"/>
              <a:t>Unit 7 – Consistency &amp; Replication: Outline</a:t>
            </a:r>
            <a:endParaRPr lang="zh-CN" altLang="en-US" sz="4000"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9" name="日期占位符 8"/>
          <p:cNvSpPr>
            <a:spLocks noGrp="1"/>
          </p:cNvSpPr>
          <p:nvPr>
            <p:ph type="dt" sz="half" idx="10"/>
          </p:nvPr>
        </p:nvSpPr>
        <p:spPr/>
        <p:txBody>
          <a:bodyPr/>
          <a:lstStyle/>
          <a:p>
            <a:r>
              <a:rPr lang="en-US" altLang="zh-CN" smtClean="0"/>
              <a:t>Ling Zhou</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43</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2" end="2"/>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780696"/>
          </a:xfrm>
        </p:spPr>
        <p:txBody>
          <a:bodyPr>
            <a:normAutofit/>
          </a:bodyPr>
          <a:lstStyle/>
          <a:p>
            <a:r>
              <a:rPr lang="en-US" altLang="zh-CN" sz="4000" dirty="0" smtClean="0"/>
              <a:t>Client-Centric Consistency Models (1)</a:t>
            </a:r>
            <a:endParaRPr lang="zh-CN" altLang="en-US" sz="4000" dirty="0"/>
          </a:p>
        </p:txBody>
      </p:sp>
      <p:sp>
        <p:nvSpPr>
          <p:cNvPr id="3" name="内容占位符 2"/>
          <p:cNvSpPr>
            <a:spLocks noGrp="1"/>
          </p:cNvSpPr>
          <p:nvPr>
            <p:ph idx="1"/>
          </p:nvPr>
        </p:nvSpPr>
        <p:spPr>
          <a:xfrm>
            <a:off x="457200" y="1268760"/>
            <a:ext cx="8229600" cy="5112568"/>
          </a:xfrm>
        </p:spPr>
        <p:txBody>
          <a:bodyPr>
            <a:normAutofit/>
          </a:bodyPr>
          <a:lstStyle/>
          <a:p>
            <a:pPr>
              <a:buNone/>
            </a:pPr>
            <a:r>
              <a:rPr lang="en-US" altLang="zh-CN" sz="3200" b="1" dirty="0" smtClean="0"/>
              <a:t>Review</a:t>
            </a:r>
          </a:p>
          <a:p>
            <a:r>
              <a:rPr lang="en-US" altLang="zh-CN" dirty="0" smtClean="0"/>
              <a:t>The consistency models described previously aim at providing a </a:t>
            </a:r>
            <a:r>
              <a:rPr lang="en-US" altLang="zh-CN" u="sng" dirty="0" smtClean="0">
                <a:solidFill>
                  <a:srgbClr val="0000FF"/>
                </a:solidFill>
              </a:rPr>
              <a:t>system-wide consistent</a:t>
            </a:r>
            <a:r>
              <a:rPr lang="en-US" altLang="zh-CN" dirty="0" smtClean="0"/>
              <a:t> view on a data store.</a:t>
            </a:r>
            <a:endParaRPr lang="en-US" altLang="zh-CN" b="1" dirty="0" smtClean="0"/>
          </a:p>
          <a:p>
            <a:r>
              <a:rPr lang="en-US" altLang="zh-CN" dirty="0" smtClean="0"/>
              <a:t>Being able to handle </a:t>
            </a:r>
            <a:r>
              <a:rPr lang="en-US" altLang="zh-CN" u="sng" dirty="0" smtClean="0"/>
              <a:t>concurrent operations </a:t>
            </a:r>
            <a:r>
              <a:rPr lang="en-US" altLang="zh-CN" dirty="0" smtClean="0"/>
              <a:t>on shared data while maintaining </a:t>
            </a:r>
            <a:r>
              <a:rPr lang="en-US" altLang="zh-CN" u="sng" dirty="0" smtClean="0"/>
              <a:t>sequential consistency </a:t>
            </a:r>
            <a:r>
              <a:rPr lang="en-US" altLang="zh-CN" dirty="0" smtClean="0"/>
              <a:t>is </a:t>
            </a:r>
            <a:r>
              <a:rPr lang="en-US" altLang="zh-CN" dirty="0" smtClean="0">
                <a:solidFill>
                  <a:srgbClr val="0070C0"/>
                </a:solidFill>
              </a:rPr>
              <a:t>fundamental to DS</a:t>
            </a:r>
            <a:r>
              <a:rPr lang="en-US" altLang="zh-CN" dirty="0" smtClean="0"/>
              <a:t>. </a:t>
            </a:r>
          </a:p>
          <a:p>
            <a:r>
              <a:rPr lang="en-US" altLang="zh-CN" dirty="0" smtClean="0"/>
              <a:t>For performance reasons, sequential consistency may possibly be guaranteed only when processes use </a:t>
            </a:r>
            <a:r>
              <a:rPr lang="en-US" altLang="zh-CN" u="sng" dirty="0" smtClean="0"/>
              <a:t>synchronization mechanisms </a:t>
            </a:r>
            <a:r>
              <a:rPr lang="en-US" altLang="zh-CN" dirty="0" smtClean="0"/>
              <a:t>such as </a:t>
            </a:r>
            <a:r>
              <a:rPr lang="en-US" altLang="zh-CN" dirty="0" smtClean="0">
                <a:solidFill>
                  <a:srgbClr val="0000FF"/>
                </a:solidFill>
              </a:rPr>
              <a:t>transactions or locks</a:t>
            </a:r>
            <a:r>
              <a:rPr lang="en-US" altLang="zh-CN" dirty="0" smtClean="0"/>
              <a:t>.</a:t>
            </a:r>
            <a:endParaRPr lang="en-US" altLang="zh-CN" b="1" dirty="0" smtClean="0"/>
          </a:p>
          <a:p>
            <a:pPr>
              <a:spcBef>
                <a:spcPts val="1200"/>
              </a:spcBef>
              <a:buNone/>
            </a:pP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44</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780696"/>
          </a:xfrm>
        </p:spPr>
        <p:txBody>
          <a:bodyPr>
            <a:normAutofit/>
          </a:bodyPr>
          <a:lstStyle/>
          <a:p>
            <a:r>
              <a:rPr lang="en-US" altLang="zh-CN" sz="4000" dirty="0" smtClean="0"/>
              <a:t>Client-Centric Consistency Models (2)</a:t>
            </a:r>
            <a:endParaRPr lang="zh-CN" altLang="en-US" sz="4000" dirty="0"/>
          </a:p>
        </p:txBody>
      </p:sp>
      <p:sp>
        <p:nvSpPr>
          <p:cNvPr id="3" name="内容占位符 2"/>
          <p:cNvSpPr>
            <a:spLocks noGrp="1"/>
          </p:cNvSpPr>
          <p:nvPr>
            <p:ph idx="1"/>
          </p:nvPr>
        </p:nvSpPr>
        <p:spPr>
          <a:xfrm>
            <a:off x="457200" y="1268760"/>
            <a:ext cx="8229600" cy="5112568"/>
          </a:xfrm>
        </p:spPr>
        <p:txBody>
          <a:bodyPr>
            <a:normAutofit/>
          </a:bodyPr>
          <a:lstStyle/>
          <a:p>
            <a:pPr>
              <a:spcBef>
                <a:spcPts val="1200"/>
              </a:spcBef>
              <a:buNone/>
            </a:pPr>
            <a:r>
              <a:rPr lang="en-US" altLang="zh-CN" b="1" dirty="0" smtClean="0"/>
              <a:t>Overview</a:t>
            </a:r>
          </a:p>
          <a:p>
            <a:r>
              <a:rPr lang="en-US" altLang="zh-CN" dirty="0" smtClean="0"/>
              <a:t>System model (</a:t>
            </a:r>
            <a:r>
              <a:rPr lang="en-US" altLang="zh-CN" dirty="0" smtClean="0">
                <a:solidFill>
                  <a:srgbClr val="0070C0"/>
                </a:solidFill>
              </a:rPr>
              <a:t>eventual consistency </a:t>
            </a:r>
            <a:r>
              <a:rPr lang="en-US" altLang="zh-CN" dirty="0" smtClean="0"/>
              <a:t>is a very </a:t>
            </a:r>
            <a:r>
              <a:rPr lang="en-US" altLang="zh-CN" dirty="0" smtClean="0">
                <a:solidFill>
                  <a:srgbClr val="0000FF"/>
                </a:solidFill>
              </a:rPr>
              <a:t>weak</a:t>
            </a:r>
            <a:r>
              <a:rPr lang="en-US" altLang="zh-CN" dirty="0" smtClean="0"/>
              <a:t> consistency model)</a:t>
            </a:r>
          </a:p>
          <a:p>
            <a:r>
              <a:rPr lang="en-US" altLang="zh-CN" dirty="0" smtClean="0"/>
              <a:t>Monotonic reads</a:t>
            </a:r>
          </a:p>
          <a:p>
            <a:r>
              <a:rPr lang="en-US" altLang="zh-CN" dirty="0" smtClean="0"/>
              <a:t>Monotonic writes</a:t>
            </a:r>
          </a:p>
          <a:p>
            <a:r>
              <a:rPr lang="en-US" altLang="zh-CN" dirty="0" smtClean="0"/>
              <a:t>Read-your-writes</a:t>
            </a:r>
          </a:p>
          <a:p>
            <a:r>
              <a:rPr lang="en-US" altLang="zh-CN" dirty="0" smtClean="0"/>
              <a:t>Write-follows-reads</a:t>
            </a:r>
          </a:p>
          <a:p>
            <a:pPr>
              <a:spcBef>
                <a:spcPts val="1200"/>
              </a:spcBef>
              <a:buNone/>
            </a:pPr>
            <a:r>
              <a:rPr lang="en-US" altLang="zh-CN" b="1" dirty="0" smtClean="0"/>
              <a:t>Goal</a:t>
            </a:r>
          </a:p>
          <a:p>
            <a:r>
              <a:rPr lang="en-US" altLang="zh-CN" dirty="0" smtClean="0"/>
              <a:t>Show how we can perhaps </a:t>
            </a:r>
            <a:r>
              <a:rPr lang="en-US" altLang="zh-CN" u="sng" dirty="0" smtClean="0"/>
              <a:t>avoid system-wide consistency</a:t>
            </a:r>
            <a:r>
              <a:rPr lang="en-US" altLang="zh-CN" dirty="0" smtClean="0"/>
              <a:t>, by concentrating on what specific </a:t>
            </a:r>
            <a:r>
              <a:rPr lang="en-US" altLang="zh-CN" dirty="0" smtClean="0">
                <a:solidFill>
                  <a:srgbClr val="0000FF"/>
                </a:solidFill>
              </a:rPr>
              <a:t>clients</a:t>
            </a:r>
            <a:r>
              <a:rPr lang="en-US" altLang="zh-CN" dirty="0" smtClean="0"/>
              <a:t> want, instead of what should be maintained by servers.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右大括号 6"/>
          <p:cNvSpPr/>
          <p:nvPr/>
        </p:nvSpPr>
        <p:spPr>
          <a:xfrm>
            <a:off x="3779912" y="2780928"/>
            <a:ext cx="360040" cy="16561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8" name="TextBox 7"/>
          <p:cNvSpPr txBox="1"/>
          <p:nvPr/>
        </p:nvSpPr>
        <p:spPr>
          <a:xfrm>
            <a:off x="4211960" y="3140968"/>
            <a:ext cx="3096344" cy="830997"/>
          </a:xfrm>
          <a:prstGeom prst="rect">
            <a:avLst/>
          </a:prstGeom>
          <a:noFill/>
        </p:spPr>
        <p:txBody>
          <a:bodyPr wrap="square" rtlCol="0">
            <a:spAutoFit/>
          </a:bodyPr>
          <a:lstStyle/>
          <a:p>
            <a:r>
              <a:rPr lang="en-US" altLang="zh-CN" sz="2400" dirty="0" smtClean="0"/>
              <a:t>Four different consistency models</a:t>
            </a:r>
            <a:endParaRPr lang="zh-CN" altLang="en-US" sz="2400"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45</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852704"/>
          </a:xfrm>
        </p:spPr>
        <p:txBody>
          <a:bodyPr/>
          <a:lstStyle/>
          <a:p>
            <a:r>
              <a:rPr lang="en-US" altLang="zh-CN" dirty="0" smtClean="0"/>
              <a:t>Eventual Consistency (1)</a:t>
            </a:r>
            <a:endParaRPr lang="zh-CN" altLang="en-US" dirty="0"/>
          </a:p>
        </p:txBody>
      </p:sp>
      <p:sp>
        <p:nvSpPr>
          <p:cNvPr id="3" name="内容占位符 2"/>
          <p:cNvSpPr>
            <a:spLocks noGrp="1"/>
          </p:cNvSpPr>
          <p:nvPr>
            <p:ph idx="1"/>
          </p:nvPr>
        </p:nvSpPr>
        <p:spPr>
          <a:xfrm>
            <a:off x="251520" y="1124744"/>
            <a:ext cx="8712968" cy="5688632"/>
          </a:xfrm>
        </p:spPr>
        <p:txBody>
          <a:bodyPr>
            <a:noAutofit/>
          </a:bodyPr>
          <a:lstStyle/>
          <a:p>
            <a:pPr>
              <a:spcAft>
                <a:spcPts val="600"/>
              </a:spcAft>
              <a:buNone/>
            </a:pPr>
            <a:r>
              <a:rPr lang="en-US" altLang="zh-CN" sz="2400" b="1" dirty="0" smtClean="0"/>
              <a:t>Observation: </a:t>
            </a:r>
            <a:r>
              <a:rPr lang="en-US" altLang="zh-CN" sz="2400" dirty="0" smtClean="0"/>
              <a:t>To what extent processes actually operate in a concurrent fashion, and to what extent consistency needs to be guaranteed, may vary.</a:t>
            </a:r>
          </a:p>
          <a:p>
            <a:pPr>
              <a:spcBef>
                <a:spcPts val="1200"/>
              </a:spcBef>
              <a:spcAft>
                <a:spcPts val="600"/>
              </a:spcAft>
              <a:buNone/>
            </a:pPr>
            <a:r>
              <a:rPr lang="en-US" altLang="zh-CN" sz="2400" dirty="0" smtClean="0"/>
              <a:t>Concurrency often appears only </a:t>
            </a:r>
            <a:r>
              <a:rPr lang="en-US" altLang="zh-CN" sz="2400" dirty="0" smtClean="0">
                <a:solidFill>
                  <a:srgbClr val="0000FF"/>
                </a:solidFill>
              </a:rPr>
              <a:t>in a restricted form.</a:t>
            </a:r>
            <a:r>
              <a:rPr lang="en-US" altLang="zh-CN" sz="2400" dirty="0" smtClean="0"/>
              <a:t> </a:t>
            </a:r>
          </a:p>
          <a:p>
            <a:pPr>
              <a:buNone/>
            </a:pPr>
            <a:r>
              <a:rPr lang="en-US" altLang="zh-CN" sz="2400" dirty="0" smtClean="0">
                <a:solidFill>
                  <a:srgbClr val="0000FF"/>
                </a:solidFill>
              </a:rPr>
              <a:t>Example 1:</a:t>
            </a:r>
            <a:r>
              <a:rPr lang="en-US" altLang="zh-CN" sz="2400" dirty="0" smtClean="0"/>
              <a:t> </a:t>
            </a:r>
          </a:p>
          <a:p>
            <a:r>
              <a:rPr lang="en-US" altLang="zh-CN" sz="2400" dirty="0" smtClean="0"/>
              <a:t>In many </a:t>
            </a:r>
            <a:r>
              <a:rPr lang="en-US" altLang="zh-CN" sz="2400" dirty="0" smtClean="0">
                <a:solidFill>
                  <a:srgbClr val="FF0000"/>
                </a:solidFill>
              </a:rPr>
              <a:t>database</a:t>
            </a:r>
            <a:r>
              <a:rPr lang="en-US" altLang="zh-CN" sz="2400" dirty="0" smtClean="0"/>
              <a:t> systems, </a:t>
            </a:r>
            <a:r>
              <a:rPr lang="en-US" altLang="zh-CN" sz="2400" dirty="0" smtClean="0">
                <a:solidFill>
                  <a:srgbClr val="0000FF"/>
                </a:solidFill>
              </a:rPr>
              <a:t>most processes </a:t>
            </a:r>
            <a:r>
              <a:rPr lang="en-US" altLang="zh-CN" sz="2400" dirty="0" smtClean="0"/>
              <a:t>hardly ever perform update operations; they </a:t>
            </a:r>
            <a:r>
              <a:rPr lang="en-US" altLang="zh-CN" sz="2400" dirty="0" smtClean="0">
                <a:solidFill>
                  <a:srgbClr val="0000FF"/>
                </a:solidFill>
              </a:rPr>
              <a:t>mostly read</a:t>
            </a:r>
            <a:r>
              <a:rPr lang="en-US" altLang="zh-CN" sz="2400" dirty="0" smtClean="0"/>
              <a:t> data from the database. Only one, or very few processes perform update operations.</a:t>
            </a:r>
          </a:p>
          <a:p>
            <a:pPr>
              <a:spcAft>
                <a:spcPts val="600"/>
              </a:spcAft>
            </a:pPr>
            <a:r>
              <a:rPr lang="en-US" altLang="zh-CN" sz="2400" b="1" dirty="0" smtClean="0"/>
              <a:t>Question:</a:t>
            </a:r>
            <a:r>
              <a:rPr lang="zh-CN" altLang="en-US" sz="2400" dirty="0" smtClean="0"/>
              <a:t> </a:t>
            </a:r>
            <a:r>
              <a:rPr lang="en-US" altLang="zh-CN" sz="2400" u="sng" dirty="0" smtClean="0"/>
              <a:t>How fast updates </a:t>
            </a:r>
            <a:r>
              <a:rPr lang="en-US" altLang="zh-CN" sz="2400" dirty="0" smtClean="0"/>
              <a:t>should be made available to </a:t>
            </a:r>
            <a:r>
              <a:rPr lang="en-US" altLang="zh-CN" sz="2400" u="sng" dirty="0" smtClean="0"/>
              <a:t>only-reading processes</a:t>
            </a:r>
            <a:r>
              <a:rPr lang="en-US" altLang="zh-CN" sz="2400" dirty="0" smtClean="0"/>
              <a: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矩形 6"/>
          <p:cNvSpPr/>
          <p:nvPr/>
        </p:nvSpPr>
        <p:spPr>
          <a:xfrm>
            <a:off x="179512" y="2996952"/>
            <a:ext cx="8784976" cy="2592288"/>
          </a:xfrm>
          <a:prstGeom prst="rect">
            <a:avLst/>
          </a:prstGeom>
          <a:noFill/>
          <a:ln w="571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46</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852704"/>
          </a:xfrm>
        </p:spPr>
        <p:txBody>
          <a:bodyPr/>
          <a:lstStyle/>
          <a:p>
            <a:r>
              <a:rPr lang="en-US" altLang="zh-CN" dirty="0" smtClean="0"/>
              <a:t>Eventual Consistency (2)</a:t>
            </a:r>
            <a:endParaRPr lang="zh-CN" altLang="en-US" dirty="0"/>
          </a:p>
        </p:txBody>
      </p:sp>
      <p:sp>
        <p:nvSpPr>
          <p:cNvPr id="3" name="内容占位符 2"/>
          <p:cNvSpPr>
            <a:spLocks noGrp="1"/>
          </p:cNvSpPr>
          <p:nvPr>
            <p:ph idx="1"/>
          </p:nvPr>
        </p:nvSpPr>
        <p:spPr>
          <a:xfrm>
            <a:off x="251520" y="1124744"/>
            <a:ext cx="8712968" cy="5688632"/>
          </a:xfrm>
        </p:spPr>
        <p:txBody>
          <a:bodyPr>
            <a:noAutofit/>
          </a:bodyPr>
          <a:lstStyle/>
          <a:p>
            <a:pPr>
              <a:spcAft>
                <a:spcPts val="600"/>
              </a:spcAft>
              <a:buNone/>
            </a:pPr>
            <a:r>
              <a:rPr lang="en-US" altLang="zh-CN" sz="2400" b="1" dirty="0" smtClean="0"/>
              <a:t>Observation: </a:t>
            </a:r>
            <a:r>
              <a:rPr lang="en-US" altLang="zh-CN" sz="2400" dirty="0" smtClean="0"/>
              <a:t>To what extent processes actually operate in a concurrent fashion, and to what extent consistency needs to be guaranteed, may vary.</a:t>
            </a:r>
          </a:p>
          <a:p>
            <a:pPr>
              <a:spcBef>
                <a:spcPts val="1200"/>
              </a:spcBef>
              <a:spcAft>
                <a:spcPts val="600"/>
              </a:spcAft>
              <a:buNone/>
            </a:pPr>
            <a:r>
              <a:rPr lang="en-US" altLang="zh-CN" sz="2400" dirty="0" smtClean="0"/>
              <a:t>Concurrency often appears only </a:t>
            </a:r>
            <a:r>
              <a:rPr lang="en-US" altLang="zh-CN" sz="2400" dirty="0" smtClean="0">
                <a:solidFill>
                  <a:srgbClr val="0000FF"/>
                </a:solidFill>
              </a:rPr>
              <a:t>in a restricted form.</a:t>
            </a:r>
            <a:r>
              <a:rPr lang="en-US" altLang="zh-CN" sz="2400" dirty="0" smtClean="0"/>
              <a:t> </a:t>
            </a:r>
          </a:p>
          <a:p>
            <a:pPr>
              <a:buNone/>
            </a:pPr>
            <a:r>
              <a:rPr lang="en-US" altLang="zh-CN" sz="2400" dirty="0" smtClean="0">
                <a:solidFill>
                  <a:srgbClr val="0000FF"/>
                </a:solidFill>
              </a:rPr>
              <a:t>Example 2:</a:t>
            </a:r>
            <a:r>
              <a:rPr lang="en-US" altLang="zh-CN" sz="2400" dirty="0" smtClean="0"/>
              <a:t> </a:t>
            </a:r>
          </a:p>
          <a:p>
            <a:r>
              <a:rPr lang="en-US" altLang="zh-CN" sz="2400" dirty="0" smtClean="0"/>
              <a:t>Each domain of </a:t>
            </a:r>
            <a:r>
              <a:rPr lang="en-US" altLang="zh-CN" sz="2400" dirty="0" smtClean="0">
                <a:solidFill>
                  <a:srgbClr val="FF0000"/>
                </a:solidFill>
              </a:rPr>
              <a:t>DNS</a:t>
            </a:r>
            <a:r>
              <a:rPr lang="en-US" altLang="zh-CN" sz="2400" dirty="0" smtClean="0"/>
              <a:t> is assigned to a naming authority, which is allowed to update its part of the name space. </a:t>
            </a:r>
            <a:r>
              <a:rPr lang="en-US" altLang="zh-CN" sz="2400" dirty="0" smtClean="0">
                <a:sym typeface="Wingdings"/>
              </a:rPr>
              <a:t></a:t>
            </a:r>
            <a:r>
              <a:rPr lang="en-US" altLang="zh-CN" sz="2400" b="1" dirty="0" smtClean="0">
                <a:sym typeface="Wingdings"/>
              </a:rPr>
              <a:t>No</a:t>
            </a:r>
            <a:r>
              <a:rPr lang="en-US" altLang="zh-CN" sz="2400" dirty="0" smtClean="0">
                <a:sym typeface="Wingdings"/>
              </a:rPr>
              <a:t> </a:t>
            </a:r>
            <a:r>
              <a:rPr lang="en-US" altLang="zh-CN" sz="2400" b="1" dirty="0" smtClean="0"/>
              <a:t>write-write conflicts </a:t>
            </a:r>
            <a:r>
              <a:rPr lang="en-US" altLang="zh-CN" sz="2400" dirty="0" smtClean="0"/>
              <a:t>(concurrent updates on the same data); only </a:t>
            </a:r>
            <a:r>
              <a:rPr lang="en-US" altLang="zh-CN" sz="2400" b="1" dirty="0" smtClean="0"/>
              <a:t>read-write conflicts </a:t>
            </a:r>
            <a:r>
              <a:rPr lang="en-US" altLang="zh-CN" sz="2400" dirty="0" smtClean="0"/>
              <a:t>need to be handled</a:t>
            </a:r>
          </a:p>
          <a:p>
            <a:pPr>
              <a:spcAft>
                <a:spcPts val="600"/>
              </a:spcAft>
            </a:pPr>
            <a:r>
              <a:rPr lang="en-US" altLang="zh-CN" sz="2400" b="1" dirty="0" smtClean="0"/>
              <a:t>Solution: </a:t>
            </a:r>
            <a:r>
              <a:rPr lang="en-US" altLang="zh-CN" sz="2400" dirty="0" smtClean="0"/>
              <a:t>It is often acceptable to propagate an </a:t>
            </a:r>
            <a:r>
              <a:rPr lang="en-US" altLang="zh-CN" sz="2400" dirty="0" smtClean="0">
                <a:solidFill>
                  <a:srgbClr val="0070C0"/>
                </a:solidFill>
              </a:rPr>
              <a:t>update in a lazy fashion</a:t>
            </a:r>
            <a:r>
              <a:rPr lang="en-US" altLang="zh-CN" sz="2400" dirty="0" smtClean="0"/>
              <a:t>, meaning that a reading process will see an update only after some time has passed since the update took place</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矩形 6"/>
          <p:cNvSpPr/>
          <p:nvPr/>
        </p:nvSpPr>
        <p:spPr>
          <a:xfrm>
            <a:off x="179512" y="2996952"/>
            <a:ext cx="8784976" cy="3240360"/>
          </a:xfrm>
          <a:prstGeom prst="rect">
            <a:avLst/>
          </a:prstGeom>
          <a:noFill/>
          <a:ln w="571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47</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852704"/>
          </a:xfrm>
        </p:spPr>
        <p:txBody>
          <a:bodyPr/>
          <a:lstStyle/>
          <a:p>
            <a:r>
              <a:rPr lang="en-US" altLang="zh-CN" dirty="0" smtClean="0"/>
              <a:t>Eventual Consistency (3)</a:t>
            </a:r>
            <a:endParaRPr lang="zh-CN" altLang="en-US" dirty="0"/>
          </a:p>
        </p:txBody>
      </p:sp>
      <p:sp>
        <p:nvSpPr>
          <p:cNvPr id="3" name="内容占位符 2"/>
          <p:cNvSpPr>
            <a:spLocks noGrp="1"/>
          </p:cNvSpPr>
          <p:nvPr>
            <p:ph idx="1"/>
          </p:nvPr>
        </p:nvSpPr>
        <p:spPr>
          <a:xfrm>
            <a:off x="251520" y="1124744"/>
            <a:ext cx="8712968" cy="5544616"/>
          </a:xfrm>
        </p:spPr>
        <p:txBody>
          <a:bodyPr>
            <a:noAutofit/>
          </a:bodyPr>
          <a:lstStyle/>
          <a:p>
            <a:pPr>
              <a:spcAft>
                <a:spcPts val="600"/>
              </a:spcAft>
              <a:buNone/>
            </a:pPr>
            <a:r>
              <a:rPr lang="en-US" altLang="zh-CN" sz="2400" b="1" dirty="0" smtClean="0"/>
              <a:t>Observation: </a:t>
            </a:r>
            <a:r>
              <a:rPr lang="en-US" altLang="zh-CN" sz="2400" dirty="0" smtClean="0"/>
              <a:t>To what extent processes actually operate in a concurrent fashion, and to what extent consistency needs to be guaranteed, may vary.</a:t>
            </a:r>
          </a:p>
          <a:p>
            <a:pPr>
              <a:spcBef>
                <a:spcPts val="1200"/>
              </a:spcBef>
              <a:spcAft>
                <a:spcPts val="600"/>
              </a:spcAft>
              <a:buNone/>
            </a:pPr>
            <a:r>
              <a:rPr lang="en-US" altLang="zh-CN" sz="2400" dirty="0" smtClean="0"/>
              <a:t>Concurrency often appears only </a:t>
            </a:r>
            <a:r>
              <a:rPr lang="en-US" altLang="zh-CN" sz="2400" dirty="0" smtClean="0">
                <a:solidFill>
                  <a:srgbClr val="0000FF"/>
                </a:solidFill>
              </a:rPr>
              <a:t>in a restricted form.</a:t>
            </a:r>
            <a:r>
              <a:rPr lang="en-US" altLang="zh-CN" sz="2400" dirty="0" smtClean="0"/>
              <a:t> </a:t>
            </a:r>
          </a:p>
          <a:p>
            <a:pPr>
              <a:buNone/>
            </a:pPr>
            <a:r>
              <a:rPr lang="en-US" altLang="zh-CN" sz="2400" dirty="0" smtClean="0">
                <a:solidFill>
                  <a:srgbClr val="0000FF"/>
                </a:solidFill>
              </a:rPr>
              <a:t>Example 3: </a:t>
            </a:r>
          </a:p>
          <a:p>
            <a:r>
              <a:rPr lang="en-US" altLang="zh-CN" sz="2400" dirty="0" smtClean="0">
                <a:solidFill>
                  <a:srgbClr val="FF0000"/>
                </a:solidFill>
              </a:rPr>
              <a:t>Web pages </a:t>
            </a:r>
            <a:r>
              <a:rPr lang="en-US" altLang="zh-CN" sz="2400" dirty="0" smtClean="0"/>
              <a:t>are updated by a single authority (e.g. webmaster/owner). </a:t>
            </a:r>
          </a:p>
          <a:p>
            <a:r>
              <a:rPr lang="en-US" altLang="zh-CN" sz="2400" b="1" dirty="0" smtClean="0"/>
              <a:t>No write-write conflicts </a:t>
            </a:r>
            <a:r>
              <a:rPr lang="en-US" altLang="zh-CN" sz="2400" dirty="0" smtClean="0"/>
              <a:t>to resolve. </a:t>
            </a:r>
          </a:p>
          <a:p>
            <a:pPr>
              <a:spcAft>
                <a:spcPts val="600"/>
              </a:spcAft>
            </a:pPr>
            <a:r>
              <a:rPr lang="en-US" altLang="zh-CN" sz="2400" dirty="0" smtClean="0"/>
              <a:t>To improve efficiency, browsers and Web proxies cache pages and return updated page upon the next request. In fact, many users find </a:t>
            </a:r>
            <a:r>
              <a:rPr lang="en-US" altLang="zh-CN" sz="2400" dirty="0" smtClean="0">
                <a:solidFill>
                  <a:srgbClr val="0070C0"/>
                </a:solidFill>
              </a:rPr>
              <a:t>this inconsistency acceptable </a:t>
            </a:r>
            <a:r>
              <a:rPr lang="en-US" altLang="zh-CN" sz="2400" dirty="0" smtClean="0"/>
              <a:t>to a certain degree.</a:t>
            </a:r>
            <a:endParaRPr lang="zh-CN" altLang="en-US" sz="24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矩形 6"/>
          <p:cNvSpPr/>
          <p:nvPr/>
        </p:nvSpPr>
        <p:spPr>
          <a:xfrm>
            <a:off x="179512" y="2996952"/>
            <a:ext cx="8784976" cy="2880320"/>
          </a:xfrm>
          <a:prstGeom prst="rect">
            <a:avLst/>
          </a:prstGeom>
          <a:noFill/>
          <a:ln w="571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48</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708688"/>
          </a:xfrm>
        </p:spPr>
        <p:txBody>
          <a:bodyPr>
            <a:normAutofit fontScale="90000"/>
          </a:bodyPr>
          <a:lstStyle/>
          <a:p>
            <a:r>
              <a:rPr lang="en-US" altLang="zh-CN" dirty="0" smtClean="0"/>
              <a:t>Eventual Consistency (4)</a:t>
            </a:r>
            <a:endParaRPr lang="zh-CN" altLang="en-US" dirty="0"/>
          </a:p>
        </p:txBody>
      </p:sp>
      <p:sp>
        <p:nvSpPr>
          <p:cNvPr id="3" name="内容占位符 2"/>
          <p:cNvSpPr>
            <a:spLocks noGrp="1"/>
          </p:cNvSpPr>
          <p:nvPr>
            <p:ph idx="1"/>
          </p:nvPr>
        </p:nvSpPr>
        <p:spPr>
          <a:xfrm>
            <a:off x="457200" y="1412776"/>
            <a:ext cx="8229600" cy="4911824"/>
          </a:xfrm>
        </p:spPr>
        <p:txBody>
          <a:bodyPr>
            <a:normAutofit lnSpcReduction="10000"/>
          </a:bodyPr>
          <a:lstStyle/>
          <a:p>
            <a:r>
              <a:rPr lang="en-US" altLang="zh-CN" dirty="0" smtClean="0"/>
              <a:t>These listed examples can be viewed as cases of (large-scale) distributed and replicated databases that </a:t>
            </a:r>
            <a:r>
              <a:rPr lang="en-US" altLang="zh-CN" u="sng" dirty="0" smtClean="0"/>
              <a:t>tolerate a relatively high degree of inconsistency</a:t>
            </a:r>
            <a:r>
              <a:rPr lang="en-US" altLang="zh-CN" dirty="0" smtClean="0"/>
              <a:t>. </a:t>
            </a:r>
          </a:p>
          <a:p>
            <a:pPr>
              <a:spcBef>
                <a:spcPts val="1200"/>
              </a:spcBef>
            </a:pPr>
            <a:r>
              <a:rPr lang="en-US" altLang="zh-CN" dirty="0" smtClean="0"/>
              <a:t>They have in common that if no updates take place </a:t>
            </a:r>
            <a:r>
              <a:rPr lang="en-US" altLang="zh-CN" i="1" dirty="0" smtClean="0">
                <a:solidFill>
                  <a:srgbClr val="0000FF"/>
                </a:solidFill>
              </a:rPr>
              <a:t>for a long time</a:t>
            </a:r>
            <a:r>
              <a:rPr lang="en-US" altLang="zh-CN" dirty="0" smtClean="0"/>
              <a:t>, all replicas will </a:t>
            </a:r>
            <a:r>
              <a:rPr lang="en-US" altLang="zh-CN" u="sng" dirty="0" smtClean="0"/>
              <a:t>gradually become consistent</a:t>
            </a:r>
            <a:r>
              <a:rPr lang="en-US" altLang="zh-CN" dirty="0" smtClean="0"/>
              <a:t>. (so-called </a:t>
            </a:r>
            <a:r>
              <a:rPr lang="en-US" altLang="zh-CN" b="1" dirty="0" smtClean="0">
                <a:solidFill>
                  <a:srgbClr val="FF0000"/>
                </a:solidFill>
              </a:rPr>
              <a:t>eventual consistency</a:t>
            </a:r>
            <a:r>
              <a:rPr lang="en-US" altLang="zh-CN" b="1" dirty="0" smtClean="0"/>
              <a:t>)</a:t>
            </a:r>
          </a:p>
          <a:p>
            <a:pPr lvl="1"/>
            <a:r>
              <a:rPr lang="en-US" altLang="zh-CN" dirty="0" smtClean="0"/>
              <a:t>essentially requires only that updates are guaranteed to propagate to all replicas. </a:t>
            </a:r>
          </a:p>
          <a:p>
            <a:pPr lvl="1"/>
            <a:r>
              <a:rPr lang="en-US" altLang="zh-CN" b="1" u="sng" dirty="0" smtClean="0"/>
              <a:t>write-write conflicts</a:t>
            </a:r>
            <a:r>
              <a:rPr lang="en-US" altLang="zh-CN" b="1" dirty="0" smtClean="0"/>
              <a:t> </a:t>
            </a:r>
            <a:r>
              <a:rPr lang="en-US" altLang="zh-CN" dirty="0" smtClean="0"/>
              <a:t>are often relatively </a:t>
            </a:r>
            <a:r>
              <a:rPr lang="en-US" altLang="zh-CN" u="sng" dirty="0" smtClean="0"/>
              <a:t>easy to solve </a:t>
            </a:r>
            <a:r>
              <a:rPr lang="en-US" altLang="zh-CN" dirty="0" smtClean="0"/>
              <a:t>when assuming that only a small group of processes can perform updates. </a:t>
            </a:r>
          </a:p>
          <a:p>
            <a:pPr lvl="1"/>
            <a:r>
              <a:rPr lang="en-US" altLang="zh-CN" dirty="0" smtClean="0"/>
              <a:t>eventual consistency is often </a:t>
            </a:r>
            <a:r>
              <a:rPr lang="en-US" altLang="zh-CN" dirty="0" smtClean="0">
                <a:solidFill>
                  <a:srgbClr val="0000FF"/>
                </a:solidFill>
              </a:rPr>
              <a:t>cheap to implement</a:t>
            </a:r>
            <a:r>
              <a:rPr lang="en-US" altLang="zh-CN"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49</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620688"/>
            <a:ext cx="8640960" cy="1500776"/>
          </a:xfrm>
        </p:spPr>
        <p:txBody>
          <a:bodyPr>
            <a:normAutofit fontScale="90000"/>
          </a:bodyPr>
          <a:lstStyle/>
          <a:p>
            <a:r>
              <a:rPr lang="en-GB" altLang="zh-CN" dirty="0" smtClean="0"/>
              <a:t>Reasons for Replication (2)</a:t>
            </a:r>
            <a:br>
              <a:rPr lang="en-GB" altLang="zh-CN" dirty="0" smtClean="0"/>
            </a:br>
            <a:r>
              <a:rPr lang="en-GB" altLang="zh-CN" dirty="0" smtClean="0"/>
              <a:t>-- </a:t>
            </a:r>
            <a:r>
              <a:rPr lang="en-US" altLang="zh-CN" sz="4000" dirty="0" smtClean="0"/>
              <a:t>improving performance when the DS </a:t>
            </a:r>
            <a:r>
              <a:rPr lang="en-US" altLang="zh-CN" sz="4000" i="1" dirty="0" smtClean="0"/>
              <a:t>scales</a:t>
            </a:r>
            <a:endParaRPr lang="zh-CN" altLang="en-US" sz="4000" dirty="0"/>
          </a:p>
        </p:txBody>
      </p:sp>
      <p:sp>
        <p:nvSpPr>
          <p:cNvPr id="3" name="内容占位符 2"/>
          <p:cNvSpPr>
            <a:spLocks noGrp="1"/>
          </p:cNvSpPr>
          <p:nvPr>
            <p:ph idx="1"/>
          </p:nvPr>
        </p:nvSpPr>
        <p:spPr>
          <a:xfrm>
            <a:off x="457200" y="2276872"/>
            <a:ext cx="8229600" cy="4047728"/>
          </a:xfrm>
        </p:spPr>
        <p:txBody>
          <a:bodyPr>
            <a:normAutofit lnSpcReduction="10000"/>
          </a:bodyPr>
          <a:lstStyle/>
          <a:p>
            <a:r>
              <a:rPr lang="en-US" altLang="zh-CN" sz="2400" dirty="0" smtClean="0">
                <a:solidFill>
                  <a:srgbClr val="0000FF"/>
                </a:solidFill>
              </a:rPr>
              <a:t>Scaling in numbers: </a:t>
            </a:r>
            <a:r>
              <a:rPr lang="en-US" altLang="zh-CN" sz="2400" dirty="0" smtClean="0"/>
              <a:t>Performance can be improved by replicating the server and subsequently dividing the work.</a:t>
            </a:r>
          </a:p>
          <a:p>
            <a:r>
              <a:rPr lang="en-US" altLang="zh-CN" sz="2400" dirty="0" smtClean="0">
                <a:solidFill>
                  <a:srgbClr val="0000FF"/>
                </a:solidFill>
              </a:rPr>
              <a:t>Placing a copy of data in the proximity </a:t>
            </a:r>
            <a:r>
              <a:rPr lang="en-US" altLang="zh-CN" sz="2400" dirty="0" smtClean="0"/>
              <a:t>of the process using them, the time to access the data decreases and the performance as perceived by that process increases. </a:t>
            </a:r>
          </a:p>
          <a:p>
            <a:endParaRPr lang="en-US" altLang="zh-CN" sz="2100" dirty="0" smtClean="0"/>
          </a:p>
          <a:p>
            <a:pPr>
              <a:spcBef>
                <a:spcPts val="1200"/>
              </a:spcBef>
            </a:pPr>
            <a:r>
              <a:rPr lang="en-US" altLang="zh-CN" b="1" dirty="0" smtClean="0"/>
              <a:t>Observation: </a:t>
            </a:r>
            <a:r>
              <a:rPr lang="en-US" altLang="zh-CN" dirty="0" smtClean="0"/>
              <a:t>the benefits of replication for performance may be </a:t>
            </a:r>
            <a:r>
              <a:rPr lang="en-US" altLang="zh-CN" dirty="0" smtClean="0">
                <a:solidFill>
                  <a:srgbClr val="0000FF"/>
                </a:solidFill>
              </a:rPr>
              <a:t>hard to evaluate</a:t>
            </a:r>
            <a:r>
              <a:rPr lang="en-US" altLang="zh-CN" dirty="0" smtClean="0"/>
              <a:t>. </a:t>
            </a:r>
            <a:r>
              <a:rPr lang="en-US" altLang="zh-CN" u="sng" dirty="0" smtClean="0"/>
              <a:t>More network bandwidth is now consumed</a:t>
            </a:r>
            <a:r>
              <a:rPr lang="en-US" altLang="zh-CN" dirty="0" smtClean="0"/>
              <a:t> for keeping all replicas up to date.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5</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slide(fromLeft)">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07-11"/>
          <p:cNvPicPr>
            <a:picLocks noChangeAspect="1" noChangeArrowheads="1"/>
          </p:cNvPicPr>
          <p:nvPr/>
        </p:nvPicPr>
        <p:blipFill>
          <a:blip r:embed="rId3" cstate="print"/>
          <a:srcRect/>
          <a:stretch>
            <a:fillRect/>
          </a:stretch>
        </p:blipFill>
        <p:spPr bwMode="auto">
          <a:xfrm>
            <a:off x="3019459" y="2780928"/>
            <a:ext cx="5945029" cy="3759041"/>
          </a:xfrm>
          <a:prstGeom prst="rect">
            <a:avLst/>
          </a:prstGeom>
          <a:noFill/>
        </p:spPr>
      </p:pic>
      <p:sp>
        <p:nvSpPr>
          <p:cNvPr id="10" name="椭圆 9"/>
          <p:cNvSpPr/>
          <p:nvPr/>
        </p:nvSpPr>
        <p:spPr>
          <a:xfrm>
            <a:off x="4716016" y="6093296"/>
            <a:ext cx="201622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4860032" y="4797152"/>
            <a:ext cx="3324225" cy="908050"/>
          </a:xfrm>
          <a:custGeom>
            <a:avLst/>
            <a:gdLst>
              <a:gd name="connsiteX0" fmla="*/ 0 w 3324225"/>
              <a:gd name="connsiteY0" fmla="*/ 476250 h 908050"/>
              <a:gd name="connsiteX1" fmla="*/ 1200150 w 3324225"/>
              <a:gd name="connsiteY1" fmla="*/ 790575 h 908050"/>
              <a:gd name="connsiteX2" fmla="*/ 2209800 w 3324225"/>
              <a:gd name="connsiteY2" fmla="*/ 847725 h 908050"/>
              <a:gd name="connsiteX3" fmla="*/ 3028950 w 3324225"/>
              <a:gd name="connsiteY3" fmla="*/ 428625 h 908050"/>
              <a:gd name="connsiteX4" fmla="*/ 3324225 w 3324225"/>
              <a:gd name="connsiteY4" fmla="*/ 0 h 90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225" h="908050">
                <a:moveTo>
                  <a:pt x="0" y="476250"/>
                </a:moveTo>
                <a:cubicBezTo>
                  <a:pt x="415925" y="602456"/>
                  <a:pt x="831850" y="728663"/>
                  <a:pt x="1200150" y="790575"/>
                </a:cubicBezTo>
                <a:cubicBezTo>
                  <a:pt x="1568450" y="852487"/>
                  <a:pt x="1905000" y="908050"/>
                  <a:pt x="2209800" y="847725"/>
                </a:cubicBezTo>
                <a:cubicBezTo>
                  <a:pt x="2514600" y="787400"/>
                  <a:pt x="2843213" y="569912"/>
                  <a:pt x="3028950" y="428625"/>
                </a:cubicBezTo>
                <a:cubicBezTo>
                  <a:pt x="3214687" y="287338"/>
                  <a:pt x="3269456" y="143669"/>
                  <a:pt x="3324225" y="0"/>
                </a:cubicBezTo>
              </a:path>
            </a:pathLst>
          </a:custGeom>
          <a:ln>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3" name="TextBox 12"/>
          <p:cNvSpPr txBox="1"/>
          <p:nvPr/>
        </p:nvSpPr>
        <p:spPr>
          <a:xfrm>
            <a:off x="5364088" y="5589240"/>
            <a:ext cx="3600400" cy="369332"/>
          </a:xfrm>
          <a:prstGeom prst="rect">
            <a:avLst/>
          </a:prstGeom>
          <a:noFill/>
        </p:spPr>
        <p:txBody>
          <a:bodyPr wrap="square" rtlCol="0">
            <a:spAutoFit/>
          </a:bodyPr>
          <a:lstStyle/>
          <a:p>
            <a:r>
              <a:rPr lang="en-US" altLang="zh-CN" dirty="0" smtClean="0">
                <a:solidFill>
                  <a:srgbClr val="FF0000"/>
                </a:solidFill>
                <a:latin typeface="Comic Sans MS" pitchFamily="66" charset="0"/>
              </a:rPr>
              <a:t>No propagation of updates yet</a:t>
            </a:r>
            <a:endParaRPr lang="zh-CN" altLang="en-US" dirty="0">
              <a:solidFill>
                <a:srgbClr val="FF0000"/>
              </a:solidFill>
              <a:latin typeface="Comic Sans MS" pitchFamily="66" charset="0"/>
            </a:endParaRPr>
          </a:p>
        </p:txBody>
      </p:sp>
      <p:sp>
        <p:nvSpPr>
          <p:cNvPr id="2" name="标题 1"/>
          <p:cNvSpPr>
            <a:spLocks noGrp="1"/>
          </p:cNvSpPr>
          <p:nvPr>
            <p:ph type="title"/>
          </p:nvPr>
        </p:nvSpPr>
        <p:spPr>
          <a:xfrm>
            <a:off x="457200" y="44624"/>
            <a:ext cx="8229600" cy="1152128"/>
          </a:xfrm>
        </p:spPr>
        <p:txBody>
          <a:bodyPr>
            <a:noAutofit/>
          </a:bodyPr>
          <a:lstStyle/>
          <a:p>
            <a:r>
              <a:rPr lang="en-US" altLang="zh-CN" sz="4000" dirty="0" smtClean="0"/>
              <a:t>Eventual Consistency:</a:t>
            </a:r>
            <a:br>
              <a:rPr lang="en-US" altLang="zh-CN" sz="4000" dirty="0" smtClean="0"/>
            </a:br>
            <a:r>
              <a:rPr lang="en-US" altLang="zh-CN" sz="3600" dirty="0" smtClean="0"/>
              <a:t>Consistency for Mobile Users</a:t>
            </a:r>
            <a:endParaRPr lang="zh-CN" altLang="en-US" sz="3600" dirty="0"/>
          </a:p>
        </p:txBody>
      </p:sp>
      <p:sp>
        <p:nvSpPr>
          <p:cNvPr id="3" name="内容占位符 2"/>
          <p:cNvSpPr>
            <a:spLocks noGrp="1"/>
          </p:cNvSpPr>
          <p:nvPr>
            <p:ph idx="1"/>
          </p:nvPr>
        </p:nvSpPr>
        <p:spPr>
          <a:xfrm>
            <a:off x="179512" y="1268760"/>
            <a:ext cx="8712968" cy="1584176"/>
          </a:xfrm>
        </p:spPr>
        <p:txBody>
          <a:bodyPr>
            <a:noAutofit/>
          </a:bodyPr>
          <a:lstStyle/>
          <a:p>
            <a:r>
              <a:rPr lang="en-US" altLang="zh-CN" sz="2400" dirty="0" smtClean="0"/>
              <a:t>Eventual consistent data stores work fine as long as clients always access the </a:t>
            </a:r>
            <a:r>
              <a:rPr lang="en-US" altLang="zh-CN" sz="2400" dirty="0" smtClean="0">
                <a:solidFill>
                  <a:srgbClr val="0000FF"/>
                </a:solidFill>
              </a:rPr>
              <a:t>same</a:t>
            </a:r>
            <a:r>
              <a:rPr lang="en-US" altLang="zh-CN" sz="2400" dirty="0" smtClean="0"/>
              <a:t> replica. </a:t>
            </a:r>
          </a:p>
          <a:p>
            <a:r>
              <a:rPr lang="en-US" altLang="zh-CN" sz="2400" dirty="0" smtClean="0"/>
              <a:t>Problems arise when different replicas are accessed over a </a:t>
            </a:r>
            <a:r>
              <a:rPr lang="en-US" altLang="zh-CN" sz="2400" dirty="0" smtClean="0">
                <a:solidFill>
                  <a:srgbClr val="0000FF"/>
                </a:solidFill>
              </a:rPr>
              <a:t>short</a:t>
            </a:r>
            <a:r>
              <a:rPr lang="en-US" altLang="zh-CN" sz="2400" dirty="0" smtClean="0"/>
              <a:t> period of </a:t>
            </a:r>
            <a:r>
              <a:rPr lang="en-US" altLang="zh-CN" sz="2400" dirty="0" smtClean="0">
                <a:solidFill>
                  <a:srgbClr val="0000FF"/>
                </a:solidFill>
              </a:rPr>
              <a:t>time</a:t>
            </a:r>
            <a:r>
              <a:rPr lang="en-US" altLang="zh-CN" sz="2400" dirty="0" smtClean="0"/>
              <a:t>.</a:t>
            </a:r>
            <a:endParaRPr lang="zh-CN" altLang="en-US" sz="24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8" name="矩形 7"/>
          <p:cNvSpPr/>
          <p:nvPr/>
        </p:nvSpPr>
        <p:spPr>
          <a:xfrm>
            <a:off x="323528" y="3083585"/>
            <a:ext cx="3024336" cy="1477328"/>
          </a:xfrm>
          <a:prstGeom prst="rect">
            <a:avLst/>
          </a:prstGeom>
        </p:spPr>
        <p:txBody>
          <a:bodyPr wrap="square">
            <a:spAutoFit/>
          </a:bodyPr>
          <a:lstStyle/>
          <a:p>
            <a:r>
              <a:rPr lang="en-US" altLang="zh-CN" b="1" dirty="0" smtClean="0"/>
              <a:t>Transparent connection:</a:t>
            </a:r>
            <a:r>
              <a:rPr lang="en-US" altLang="zh-CN" dirty="0" smtClean="0"/>
              <a:t> the application running on the portable computer is unaware on which replica it is actually operating.</a:t>
            </a:r>
            <a:endParaRPr lang="zh-CN" altLang="en-US" dirty="0"/>
          </a:p>
        </p:txBody>
      </p:sp>
      <p:sp>
        <p:nvSpPr>
          <p:cNvPr id="9" name="矩形 8"/>
          <p:cNvSpPr/>
          <p:nvPr/>
        </p:nvSpPr>
        <p:spPr>
          <a:xfrm>
            <a:off x="251520" y="4811777"/>
            <a:ext cx="3347864"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dirty="0" smtClean="0"/>
              <a:t>If the updates have not yet been propagated, the user will notice inconsistent behavior.</a:t>
            </a:r>
            <a:endParaRPr lang="zh-CN" altLang="en-US" dirty="0"/>
          </a:p>
        </p:txBody>
      </p:sp>
      <p:sp>
        <p:nvSpPr>
          <p:cNvPr id="14" name="灯片编号占位符 13"/>
          <p:cNvSpPr>
            <a:spLocks noGrp="1"/>
          </p:cNvSpPr>
          <p:nvPr>
            <p:ph type="sldNum" sz="quarter" idx="12"/>
          </p:nvPr>
        </p:nvSpPr>
        <p:spPr/>
        <p:txBody>
          <a:bodyPr/>
          <a:lstStyle/>
          <a:p>
            <a:fld id="{0C913308-F349-4B6D-A68A-DD1791B4A57B}" type="slidenum">
              <a:rPr lang="zh-CN" altLang="en-US" smtClean="0"/>
              <a:pPr/>
              <a:t>50</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slide(fromBottom)">
                                      <p:cBhvr>
                                        <p:cTn id="20" dur="500"/>
                                        <p:tgtEl>
                                          <p:spTgt spid="12"/>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P spid="8"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1143000"/>
          </a:xfrm>
        </p:spPr>
        <p:txBody>
          <a:bodyPr>
            <a:noAutofit/>
          </a:bodyPr>
          <a:lstStyle/>
          <a:p>
            <a:r>
              <a:rPr lang="en-US" altLang="zh-CN" sz="4000" dirty="0" smtClean="0"/>
              <a:t>Solution to Consistency Problem for Mobile Users</a:t>
            </a:r>
            <a:endParaRPr lang="zh-CN" altLang="en-US" sz="4000" dirty="0"/>
          </a:p>
        </p:txBody>
      </p:sp>
      <p:sp>
        <p:nvSpPr>
          <p:cNvPr id="3" name="内容占位符 2"/>
          <p:cNvSpPr>
            <a:spLocks noGrp="1"/>
          </p:cNvSpPr>
          <p:nvPr>
            <p:ph idx="1"/>
          </p:nvPr>
        </p:nvSpPr>
        <p:spPr>
          <a:xfrm>
            <a:off x="457200" y="1556792"/>
            <a:ext cx="8229600" cy="4896544"/>
          </a:xfrm>
        </p:spPr>
        <p:txBody>
          <a:bodyPr>
            <a:normAutofit fontScale="92500"/>
          </a:bodyPr>
          <a:lstStyle/>
          <a:p>
            <a:r>
              <a:rPr lang="en-US" altLang="zh-CN" b="1" dirty="0" smtClean="0"/>
              <a:t>client-centric consistency </a:t>
            </a:r>
            <a:r>
              <a:rPr lang="en-US" altLang="zh-CN" dirty="0" smtClean="0"/>
              <a:t>provides guarantees </a:t>
            </a:r>
            <a:r>
              <a:rPr lang="en-US" altLang="zh-CN" i="1" dirty="0" smtClean="0">
                <a:solidFill>
                  <a:srgbClr val="0000FF"/>
                </a:solidFill>
              </a:rPr>
              <a:t>for a single client</a:t>
            </a:r>
            <a:r>
              <a:rPr lang="en-US" altLang="zh-CN" i="1" dirty="0" smtClean="0"/>
              <a:t> </a:t>
            </a:r>
            <a:r>
              <a:rPr lang="en-US" altLang="zh-CN" dirty="0" smtClean="0"/>
              <a:t>concerning the consistency of accesses to a data store by that client. </a:t>
            </a:r>
            <a:r>
              <a:rPr lang="en-US" altLang="zh-CN" u="sng" dirty="0" smtClean="0">
                <a:solidFill>
                  <a:srgbClr val="0070C0"/>
                </a:solidFill>
              </a:rPr>
              <a:t>No guarantees </a:t>
            </a:r>
            <a:r>
              <a:rPr lang="en-US" altLang="zh-CN" dirty="0" smtClean="0"/>
              <a:t>are given concerning concurrent accesses by different clients.</a:t>
            </a:r>
          </a:p>
          <a:p>
            <a:r>
              <a:rPr lang="en-US" altLang="zh-CN" dirty="0" smtClean="0"/>
              <a:t>Client-centric consistency models originate from the work on </a:t>
            </a:r>
            <a:r>
              <a:rPr lang="en-US" altLang="zh-CN" dirty="0" smtClean="0">
                <a:solidFill>
                  <a:srgbClr val="0000FF"/>
                </a:solidFill>
              </a:rPr>
              <a:t>Bayou</a:t>
            </a:r>
            <a:r>
              <a:rPr lang="en-US" altLang="zh-CN" dirty="0" smtClean="0"/>
              <a:t>. </a:t>
            </a:r>
          </a:p>
          <a:p>
            <a:pPr lvl="1"/>
            <a:r>
              <a:rPr lang="en-US" altLang="zh-CN" dirty="0" smtClean="0"/>
              <a:t>Bayou is </a:t>
            </a:r>
            <a:r>
              <a:rPr lang="en-US" altLang="zh-CN" dirty="0" smtClean="0">
                <a:solidFill>
                  <a:srgbClr val="0070C0"/>
                </a:solidFill>
              </a:rPr>
              <a:t>a database system </a:t>
            </a:r>
            <a:r>
              <a:rPr lang="en-US" altLang="zh-CN" dirty="0" smtClean="0"/>
              <a:t>developed for </a:t>
            </a:r>
            <a:r>
              <a:rPr lang="en-US" altLang="zh-CN" dirty="0" smtClean="0">
                <a:solidFill>
                  <a:srgbClr val="0070C0"/>
                </a:solidFill>
              </a:rPr>
              <a:t>mobile</a:t>
            </a:r>
            <a:r>
              <a:rPr lang="en-US" altLang="zh-CN" dirty="0" smtClean="0"/>
              <a:t> computing</a:t>
            </a:r>
          </a:p>
          <a:p>
            <a:pPr lvl="1"/>
            <a:r>
              <a:rPr lang="en-US" altLang="zh-CN" dirty="0" smtClean="0"/>
              <a:t>It is assumed that network connectivity is unreliable and subject to various performance problems. </a:t>
            </a:r>
          </a:p>
          <a:p>
            <a:pPr lvl="2"/>
            <a:r>
              <a:rPr lang="en-US" altLang="zh-CN" u="sng" dirty="0" smtClean="0"/>
              <a:t>Wireless networks</a:t>
            </a:r>
            <a:r>
              <a:rPr lang="en-US" altLang="zh-CN" dirty="0" smtClean="0"/>
              <a:t> and networks that span large areas, such as the </a:t>
            </a:r>
            <a:r>
              <a:rPr lang="en-US" altLang="zh-CN" u="sng" dirty="0" smtClean="0"/>
              <a:t>Internet</a:t>
            </a:r>
            <a:r>
              <a:rPr lang="en-US" altLang="zh-CN" dirty="0" smtClean="0"/>
              <a:t>, fall into this category.</a:t>
            </a:r>
          </a:p>
          <a:p>
            <a:pPr lvl="1"/>
            <a:r>
              <a:rPr lang="en-US" altLang="zh-CN" dirty="0" smtClean="0"/>
              <a:t>Bayou essentially distinguishes </a:t>
            </a:r>
            <a:r>
              <a:rPr lang="en-US" altLang="zh-CN" dirty="0" smtClean="0">
                <a:solidFill>
                  <a:srgbClr val="FF0000"/>
                </a:solidFill>
              </a:rPr>
              <a:t>four</a:t>
            </a:r>
            <a:r>
              <a:rPr lang="en-US" altLang="zh-CN" dirty="0" smtClean="0"/>
              <a:t> different consistency models. </a:t>
            </a:r>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51</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924712"/>
          </a:xfrm>
        </p:spPr>
        <p:txBody>
          <a:bodyPr>
            <a:normAutofit fontScale="90000"/>
          </a:bodyPr>
          <a:lstStyle/>
          <a:p>
            <a:r>
              <a:rPr lang="en-US" altLang="zh-CN" dirty="0" smtClean="0"/>
              <a:t>Client-centric consistency models</a:t>
            </a:r>
            <a:br>
              <a:rPr lang="en-US" altLang="zh-CN" dirty="0" smtClean="0"/>
            </a:br>
            <a:r>
              <a:rPr lang="en-US" altLang="zh-CN" sz="4400" b="1" dirty="0" smtClean="0">
                <a:solidFill>
                  <a:schemeClr val="tx1"/>
                </a:solidFill>
              </a:rPr>
              <a:t>Description</a:t>
            </a:r>
            <a:endParaRPr lang="zh-CN" altLang="en-US" sz="4400" b="1" dirty="0">
              <a:solidFill>
                <a:schemeClr val="tx1"/>
              </a:solidFill>
            </a:endParaRPr>
          </a:p>
        </p:txBody>
      </p:sp>
      <p:sp>
        <p:nvSpPr>
          <p:cNvPr id="3" name="内容占位符 2"/>
          <p:cNvSpPr>
            <a:spLocks noGrp="1"/>
          </p:cNvSpPr>
          <p:nvPr>
            <p:ph idx="1"/>
          </p:nvPr>
        </p:nvSpPr>
        <p:spPr>
          <a:xfrm>
            <a:off x="457200" y="1412776"/>
            <a:ext cx="8229600" cy="4957160"/>
          </a:xfrm>
        </p:spPr>
        <p:txBody>
          <a:bodyPr>
            <a:noAutofit/>
          </a:bodyPr>
          <a:lstStyle/>
          <a:p>
            <a:pPr>
              <a:spcBef>
                <a:spcPts val="1200"/>
              </a:spcBef>
              <a:buNone/>
            </a:pPr>
            <a:r>
              <a:rPr lang="en-US" altLang="zh-CN" sz="2400" dirty="0" smtClean="0"/>
              <a:t>When a process accesses a physically distributed data store, it </a:t>
            </a:r>
            <a:r>
              <a:rPr lang="en-US" altLang="zh-CN" sz="2400" u="sng" dirty="0" smtClean="0"/>
              <a:t>generally connects to</a:t>
            </a:r>
            <a:r>
              <a:rPr lang="en-US" altLang="zh-CN" sz="2400" dirty="0" smtClean="0"/>
              <a:t> the locally (or </a:t>
            </a:r>
            <a:r>
              <a:rPr lang="en-US" altLang="zh-CN" sz="2400" u="sng" dirty="0" smtClean="0"/>
              <a:t>nearest</a:t>
            </a:r>
            <a:r>
              <a:rPr lang="en-US" altLang="zh-CN" sz="2400" dirty="0" smtClean="0"/>
              <a:t>) available </a:t>
            </a:r>
            <a:r>
              <a:rPr lang="en-US" altLang="zh-CN" sz="2400" u="sng" dirty="0" smtClean="0"/>
              <a:t>copy</a:t>
            </a:r>
            <a:r>
              <a:rPr lang="en-US" altLang="zh-CN" sz="2400" dirty="0" smtClean="0"/>
              <a:t>. All </a:t>
            </a:r>
            <a:r>
              <a:rPr lang="en-US" altLang="zh-CN" sz="2400" dirty="0" smtClean="0">
                <a:solidFill>
                  <a:srgbClr val="0000FF"/>
                </a:solidFill>
              </a:rPr>
              <a:t>read and write </a:t>
            </a:r>
            <a:r>
              <a:rPr lang="en-US" altLang="zh-CN" sz="2400" dirty="0" smtClean="0"/>
              <a:t>operations are performed </a:t>
            </a:r>
            <a:r>
              <a:rPr lang="en-US" altLang="zh-CN" sz="2400" dirty="0" smtClean="0">
                <a:solidFill>
                  <a:srgbClr val="0000FF"/>
                </a:solidFill>
              </a:rPr>
              <a:t>on that local copy</a:t>
            </a:r>
            <a:r>
              <a:rPr lang="en-US" altLang="zh-CN" sz="2400" dirty="0" smtClean="0"/>
              <a:t>. Updates are </a:t>
            </a:r>
            <a:r>
              <a:rPr lang="en-US" altLang="zh-CN" sz="2400" dirty="0" smtClean="0">
                <a:solidFill>
                  <a:srgbClr val="0000FF"/>
                </a:solidFill>
              </a:rPr>
              <a:t>eventually propagated</a:t>
            </a:r>
            <a:r>
              <a:rPr lang="en-US" altLang="zh-CN" sz="2400" dirty="0" smtClean="0"/>
              <a:t> to the other copies.</a:t>
            </a:r>
          </a:p>
          <a:p>
            <a:pPr>
              <a:spcBef>
                <a:spcPts val="1200"/>
              </a:spcBef>
              <a:buNone/>
            </a:pPr>
            <a:r>
              <a:rPr lang="en-US" altLang="zh-CN" sz="2400" dirty="0" smtClean="0"/>
              <a:t> </a:t>
            </a:r>
          </a:p>
          <a:p>
            <a:pPr>
              <a:spcBef>
                <a:spcPts val="1200"/>
              </a:spcBef>
              <a:buNone/>
            </a:pPr>
            <a:r>
              <a:rPr lang="en-US" altLang="zh-CN" sz="2400" b="1" dirty="0" smtClean="0"/>
              <a:t>Assumption:</a:t>
            </a:r>
            <a:r>
              <a:rPr lang="en-US" altLang="zh-CN" sz="2400" dirty="0" smtClean="0"/>
              <a:t> data items have </a:t>
            </a:r>
            <a:r>
              <a:rPr lang="en-US" altLang="zh-CN" sz="2400" dirty="0" smtClean="0">
                <a:solidFill>
                  <a:srgbClr val="0000FF"/>
                </a:solidFill>
              </a:rPr>
              <a:t>an associated owner, </a:t>
            </a:r>
            <a:r>
              <a:rPr lang="en-US" altLang="zh-CN" sz="2400" dirty="0" smtClean="0"/>
              <a:t>which is the only process that is permitted to modify that item </a:t>
            </a:r>
            <a:r>
              <a:rPr lang="en-US" altLang="zh-CN" sz="2400" dirty="0" smtClean="0">
                <a:sym typeface="Wingdings"/>
              </a:rPr>
              <a:t></a:t>
            </a:r>
            <a:r>
              <a:rPr lang="en-US" altLang="zh-CN" sz="2400" dirty="0" smtClean="0"/>
              <a:t> </a:t>
            </a:r>
            <a:r>
              <a:rPr lang="en-US" altLang="zh-CN" sz="2400" u="sng" dirty="0" smtClean="0"/>
              <a:t>avoid </a:t>
            </a:r>
            <a:r>
              <a:rPr lang="en-US" altLang="zh-CN" sz="2400" u="sng" dirty="0" smtClean="0">
                <a:solidFill>
                  <a:srgbClr val="0070C0"/>
                </a:solidFill>
              </a:rPr>
              <a:t>write-write conflicts</a:t>
            </a:r>
          </a:p>
          <a:p>
            <a:pPr>
              <a:buNone/>
            </a:pPr>
            <a:endParaRPr lang="zh-CN" altLang="en-US" sz="20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dirty="0" smtClean="0"/>
              <a:t>Distributed Systems Unit 7</a:t>
            </a:r>
            <a:endParaRPr lang="zh-CN" altLang="en-US" dirty="0"/>
          </a:p>
        </p:txBody>
      </p:sp>
      <p:pic>
        <p:nvPicPr>
          <p:cNvPr id="1026" name="Picture 2"/>
          <p:cNvPicPr>
            <a:picLocks noChangeAspect="1" noChangeArrowheads="1"/>
          </p:cNvPicPr>
          <p:nvPr/>
        </p:nvPicPr>
        <p:blipFill>
          <a:blip r:embed="rId2" cstate="print"/>
          <a:srcRect l="5662" t="7999" r="4247" b="7999"/>
          <a:stretch>
            <a:fillRect/>
          </a:stretch>
        </p:blipFill>
        <p:spPr bwMode="auto">
          <a:xfrm>
            <a:off x="5724098" y="4509123"/>
            <a:ext cx="2291194" cy="1512189"/>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52</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924712"/>
          </a:xfrm>
        </p:spPr>
        <p:txBody>
          <a:bodyPr>
            <a:normAutofit fontScale="90000"/>
          </a:bodyPr>
          <a:lstStyle/>
          <a:p>
            <a:r>
              <a:rPr lang="en-US" altLang="zh-CN" dirty="0" smtClean="0"/>
              <a:t>Client-centric consistency models</a:t>
            </a:r>
            <a:br>
              <a:rPr lang="en-US" altLang="zh-CN" dirty="0" smtClean="0"/>
            </a:br>
            <a:r>
              <a:rPr lang="en-US" altLang="zh-CN" sz="4400" b="1" dirty="0" smtClean="0">
                <a:solidFill>
                  <a:schemeClr val="tx1"/>
                </a:solidFill>
              </a:rPr>
              <a:t>Notation</a:t>
            </a:r>
            <a:endParaRPr lang="zh-CN" altLang="en-US" sz="4400" b="1" dirty="0">
              <a:solidFill>
                <a:schemeClr val="tx1"/>
              </a:solidFill>
            </a:endParaRPr>
          </a:p>
        </p:txBody>
      </p:sp>
      <p:sp>
        <p:nvSpPr>
          <p:cNvPr id="3" name="内容占位符 2"/>
          <p:cNvSpPr>
            <a:spLocks noGrp="1"/>
          </p:cNvSpPr>
          <p:nvPr>
            <p:ph idx="1"/>
          </p:nvPr>
        </p:nvSpPr>
        <p:spPr>
          <a:xfrm>
            <a:off x="457200" y="1412776"/>
            <a:ext cx="8229600" cy="2304256"/>
          </a:xfrm>
        </p:spPr>
        <p:txBody>
          <a:bodyPr>
            <a:noAutofit/>
          </a:bodyPr>
          <a:lstStyle/>
          <a:p>
            <a:r>
              <a:rPr lang="en-US" altLang="zh-CN" sz="2400" i="1" dirty="0" smtClean="0">
                <a:solidFill>
                  <a:srgbClr val="0000FF"/>
                </a:solidFill>
              </a:rPr>
              <a:t>WS(x</a:t>
            </a:r>
            <a:r>
              <a:rPr lang="en-US" altLang="zh-CN" sz="2400" i="1" baseline="-25000" dirty="0" smtClean="0">
                <a:solidFill>
                  <a:srgbClr val="0000FF"/>
                </a:solidFill>
              </a:rPr>
              <a:t>i</a:t>
            </a:r>
            <a:r>
              <a:rPr lang="en-US" altLang="zh-CN" sz="2400" i="1" dirty="0" smtClean="0">
                <a:solidFill>
                  <a:srgbClr val="0000FF"/>
                </a:solidFill>
              </a:rPr>
              <a:t>[t])</a:t>
            </a:r>
            <a:r>
              <a:rPr lang="en-US" altLang="zh-CN" sz="2400" i="1" dirty="0" smtClean="0"/>
              <a:t> </a:t>
            </a:r>
            <a:r>
              <a:rPr lang="en-US" altLang="zh-CN" sz="2400" dirty="0" smtClean="0"/>
              <a:t>: denotes the </a:t>
            </a:r>
            <a:r>
              <a:rPr lang="en-US" altLang="zh-CN" sz="2400" dirty="0" smtClean="0">
                <a:solidFill>
                  <a:srgbClr val="0070C0"/>
                </a:solidFill>
              </a:rPr>
              <a:t>set of write operations </a:t>
            </a:r>
            <a:r>
              <a:rPr lang="en-US" altLang="zh-CN" sz="2400" dirty="0" smtClean="0"/>
              <a:t>at local copy</a:t>
            </a:r>
            <a:r>
              <a:rPr lang="en-US" altLang="zh-CN" sz="2400" i="1" dirty="0" smtClean="0"/>
              <a:t> </a:t>
            </a:r>
            <a:r>
              <a:rPr lang="en-US" altLang="zh-CN" sz="2400" i="1" dirty="0" smtClean="0">
                <a:solidFill>
                  <a:srgbClr val="0000FF"/>
                </a:solidFill>
              </a:rPr>
              <a:t>L</a:t>
            </a:r>
            <a:r>
              <a:rPr lang="en-US" altLang="zh-CN" sz="2400" i="1" baseline="-25000" dirty="0" smtClean="0">
                <a:solidFill>
                  <a:srgbClr val="0000FF"/>
                </a:solidFill>
              </a:rPr>
              <a:t>i </a:t>
            </a:r>
            <a:r>
              <a:rPr lang="en-US" altLang="zh-CN" sz="2400" dirty="0" smtClean="0"/>
              <a:t>that lead to version </a:t>
            </a:r>
            <a:r>
              <a:rPr lang="en-US" altLang="zh-CN" sz="2400" i="1" dirty="0" smtClean="0">
                <a:solidFill>
                  <a:srgbClr val="0000FF"/>
                </a:solidFill>
              </a:rPr>
              <a:t>x</a:t>
            </a:r>
            <a:r>
              <a:rPr lang="en-US" altLang="zh-CN" sz="2400" i="1" baseline="-25000" dirty="0" smtClean="0">
                <a:solidFill>
                  <a:srgbClr val="0000FF"/>
                </a:solidFill>
              </a:rPr>
              <a:t>i </a:t>
            </a:r>
            <a:r>
              <a:rPr lang="en-US" altLang="zh-CN" sz="2400" dirty="0" smtClean="0"/>
              <a:t>of </a:t>
            </a:r>
            <a:r>
              <a:rPr lang="en-US" altLang="zh-CN" sz="2400" i="1" dirty="0" smtClean="0">
                <a:solidFill>
                  <a:srgbClr val="0000FF"/>
                </a:solidFill>
              </a:rPr>
              <a:t>x</a:t>
            </a:r>
            <a:r>
              <a:rPr lang="en-US" altLang="zh-CN" sz="2400" dirty="0" smtClean="0"/>
              <a:t> (at time </a:t>
            </a:r>
            <a:r>
              <a:rPr lang="en-US" altLang="zh-CN" sz="2400" i="1" dirty="0" smtClean="0">
                <a:solidFill>
                  <a:srgbClr val="0000FF"/>
                </a:solidFill>
              </a:rPr>
              <a:t>t</a:t>
            </a:r>
            <a:r>
              <a:rPr lang="en-US" altLang="zh-CN" sz="2400" dirty="0" smtClean="0"/>
              <a:t>)</a:t>
            </a:r>
          </a:p>
          <a:p>
            <a:r>
              <a:rPr lang="en-US" altLang="zh-CN" sz="2400" i="1" dirty="0" smtClean="0">
                <a:solidFill>
                  <a:srgbClr val="0000FF"/>
                </a:solidFill>
              </a:rPr>
              <a:t>WS(x</a:t>
            </a:r>
            <a:r>
              <a:rPr lang="en-US" altLang="zh-CN" sz="2400" i="1" baseline="-25000" dirty="0" smtClean="0">
                <a:solidFill>
                  <a:srgbClr val="0000FF"/>
                </a:solidFill>
              </a:rPr>
              <a:t>i</a:t>
            </a:r>
            <a:r>
              <a:rPr lang="en-US" altLang="zh-CN" sz="2400" i="1" dirty="0" smtClean="0">
                <a:solidFill>
                  <a:srgbClr val="0000FF"/>
                </a:solidFill>
              </a:rPr>
              <a:t>[t1]; </a:t>
            </a:r>
            <a:r>
              <a:rPr lang="en-US" altLang="zh-CN" sz="2400" i="1" dirty="0" err="1" smtClean="0">
                <a:solidFill>
                  <a:srgbClr val="0000FF"/>
                </a:solidFill>
              </a:rPr>
              <a:t>x</a:t>
            </a:r>
            <a:r>
              <a:rPr lang="en-US" altLang="zh-CN" sz="2400" i="1" baseline="-25000" dirty="0" err="1" smtClean="0">
                <a:solidFill>
                  <a:srgbClr val="0000FF"/>
                </a:solidFill>
              </a:rPr>
              <a:t>j</a:t>
            </a:r>
            <a:r>
              <a:rPr lang="en-US" altLang="zh-CN" sz="2400" i="1" dirty="0" smtClean="0">
                <a:solidFill>
                  <a:srgbClr val="0000FF"/>
                </a:solidFill>
              </a:rPr>
              <a:t>[t2])</a:t>
            </a:r>
            <a:r>
              <a:rPr lang="en-US" altLang="zh-CN" sz="2400" i="1" dirty="0" smtClean="0"/>
              <a:t> </a:t>
            </a:r>
            <a:r>
              <a:rPr lang="en-US" altLang="zh-CN" sz="2400" dirty="0" smtClean="0"/>
              <a:t>: indicates that it is known that </a:t>
            </a:r>
            <a:r>
              <a:rPr lang="en-US" altLang="zh-CN" sz="2400" i="1" dirty="0" smtClean="0">
                <a:solidFill>
                  <a:srgbClr val="0000FF"/>
                </a:solidFill>
              </a:rPr>
              <a:t>WS(x</a:t>
            </a:r>
            <a:r>
              <a:rPr lang="en-US" altLang="zh-CN" sz="2400" i="1" baseline="-25000" dirty="0" smtClean="0">
                <a:solidFill>
                  <a:srgbClr val="0000FF"/>
                </a:solidFill>
              </a:rPr>
              <a:t>i</a:t>
            </a:r>
            <a:r>
              <a:rPr lang="en-US" altLang="zh-CN" sz="2400" i="1" dirty="0" smtClean="0">
                <a:solidFill>
                  <a:srgbClr val="0000FF"/>
                </a:solidFill>
              </a:rPr>
              <a:t>[t1])</a:t>
            </a:r>
            <a:r>
              <a:rPr lang="en-US" altLang="zh-CN" sz="2400" dirty="0" smtClean="0"/>
              <a:t> is part of </a:t>
            </a:r>
            <a:r>
              <a:rPr lang="en-US" altLang="zh-CN" sz="2400" i="1" dirty="0" smtClean="0">
                <a:solidFill>
                  <a:srgbClr val="0000FF"/>
                </a:solidFill>
              </a:rPr>
              <a:t>WS(</a:t>
            </a:r>
            <a:r>
              <a:rPr lang="en-US" altLang="zh-CN" sz="2400" i="1" dirty="0" err="1" smtClean="0">
                <a:solidFill>
                  <a:srgbClr val="0000FF"/>
                </a:solidFill>
              </a:rPr>
              <a:t>x</a:t>
            </a:r>
            <a:r>
              <a:rPr lang="en-US" altLang="zh-CN" sz="2400" i="1" baseline="-25000" dirty="0" err="1" smtClean="0">
                <a:solidFill>
                  <a:srgbClr val="0000FF"/>
                </a:solidFill>
              </a:rPr>
              <a:t>j</a:t>
            </a:r>
            <a:r>
              <a:rPr lang="en-US" altLang="zh-CN" sz="2400" i="1" dirty="0" smtClean="0">
                <a:solidFill>
                  <a:srgbClr val="0000FF"/>
                </a:solidFill>
              </a:rPr>
              <a:t>[t2])</a:t>
            </a:r>
            <a:r>
              <a:rPr lang="en-US" altLang="zh-CN" sz="2400" dirty="0" smtClean="0"/>
              <a:t> . i.e., if operations in </a:t>
            </a:r>
            <a:r>
              <a:rPr lang="en-US" altLang="zh-CN" sz="2400" i="1" dirty="0" smtClean="0">
                <a:solidFill>
                  <a:srgbClr val="0000FF"/>
                </a:solidFill>
              </a:rPr>
              <a:t>WS(x</a:t>
            </a:r>
            <a:r>
              <a:rPr lang="en-US" altLang="zh-CN" sz="2400" i="1" baseline="-25000" dirty="0" smtClean="0">
                <a:solidFill>
                  <a:srgbClr val="0000FF"/>
                </a:solidFill>
              </a:rPr>
              <a:t>i</a:t>
            </a:r>
            <a:r>
              <a:rPr lang="en-US" altLang="zh-CN" sz="2400" i="1" dirty="0" smtClean="0">
                <a:solidFill>
                  <a:srgbClr val="0000FF"/>
                </a:solidFill>
              </a:rPr>
              <a:t>[t1])</a:t>
            </a:r>
            <a:r>
              <a:rPr lang="en-US" altLang="zh-CN" sz="2400" dirty="0" smtClean="0"/>
              <a:t> have also been performed at local copy </a:t>
            </a:r>
            <a:r>
              <a:rPr lang="en-US" altLang="zh-CN" sz="2400" i="1" dirty="0" err="1" smtClean="0">
                <a:solidFill>
                  <a:srgbClr val="0000FF"/>
                </a:solidFill>
              </a:rPr>
              <a:t>L</a:t>
            </a:r>
            <a:r>
              <a:rPr lang="en-US" altLang="zh-CN" sz="2400" i="1" baseline="-25000" dirty="0" err="1" smtClean="0">
                <a:solidFill>
                  <a:srgbClr val="0000FF"/>
                </a:solidFill>
              </a:rPr>
              <a:t>j</a:t>
            </a:r>
            <a:r>
              <a:rPr lang="en-US" altLang="zh-CN" sz="2400" i="1" dirty="0" smtClean="0"/>
              <a:t> </a:t>
            </a:r>
            <a:r>
              <a:rPr lang="en-US" altLang="zh-CN" sz="2400" dirty="0" smtClean="0"/>
              <a:t>at a later time </a:t>
            </a:r>
            <a:r>
              <a:rPr lang="en-US" altLang="zh-CN" sz="2400" i="1" dirty="0" smtClean="0">
                <a:solidFill>
                  <a:srgbClr val="0000FF"/>
                </a:solidFill>
              </a:rPr>
              <a:t>t2</a:t>
            </a:r>
            <a:endParaRPr lang="en-US" altLang="zh-CN" sz="2400" i="1" dirty="0" smtClean="0"/>
          </a:p>
          <a:p>
            <a:pPr>
              <a:buNone/>
            </a:pPr>
            <a:r>
              <a:rPr lang="en-US" altLang="zh-CN" sz="2400" b="1" dirty="0" smtClean="0"/>
              <a:t>	</a:t>
            </a:r>
            <a:endParaRPr lang="zh-CN" altLang="en-US" sz="24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dirty="0" smtClean="0"/>
              <a:t>Distributed Systems Unit 7</a:t>
            </a:r>
            <a:endParaRPr lang="zh-CN" altLang="en-US" dirty="0"/>
          </a:p>
        </p:txBody>
      </p:sp>
      <p:pic>
        <p:nvPicPr>
          <p:cNvPr id="2050" name="Picture 2"/>
          <p:cNvPicPr>
            <a:picLocks noChangeAspect="1" noChangeArrowheads="1"/>
          </p:cNvPicPr>
          <p:nvPr/>
        </p:nvPicPr>
        <p:blipFill>
          <a:blip r:embed="rId2" cstate="print"/>
          <a:srcRect l="4247" t="4000" r="1416" b="11999"/>
          <a:stretch>
            <a:fillRect/>
          </a:stretch>
        </p:blipFill>
        <p:spPr bwMode="auto">
          <a:xfrm>
            <a:off x="852455" y="3990670"/>
            <a:ext cx="1919345" cy="1209758"/>
          </a:xfrm>
          <a:prstGeom prst="rect">
            <a:avLst/>
          </a:prstGeom>
          <a:noFill/>
          <a:ln w="9525">
            <a:noFill/>
            <a:miter lim="800000"/>
            <a:headEnd/>
            <a:tailEnd/>
          </a:ln>
        </p:spPr>
      </p:pic>
      <p:sp>
        <p:nvSpPr>
          <p:cNvPr id="10" name="矩形 9"/>
          <p:cNvSpPr/>
          <p:nvPr/>
        </p:nvSpPr>
        <p:spPr>
          <a:xfrm>
            <a:off x="2771800" y="4005064"/>
            <a:ext cx="5112568" cy="1200329"/>
          </a:xfrm>
          <a:prstGeom prst="rect">
            <a:avLst/>
          </a:prstGeom>
          <a:solidFill>
            <a:srgbClr val="EDE0DF"/>
          </a:solidFill>
        </p:spPr>
        <p:txBody>
          <a:bodyPr wrap="square">
            <a:spAutoFit/>
          </a:bodyPr>
          <a:lstStyle/>
          <a:p>
            <a:pPr>
              <a:buNone/>
            </a:pPr>
            <a:r>
              <a:rPr lang="en-US" altLang="zh-CN" sz="2400" dirty="0" smtClean="0"/>
              <a:t>If the ordering of operations or the timing is clear from the context, the </a:t>
            </a:r>
            <a:r>
              <a:rPr lang="en-US" altLang="zh-CN" sz="2400" u="sng" dirty="0" smtClean="0"/>
              <a:t>time index will be omitted</a:t>
            </a:r>
            <a:r>
              <a:rPr lang="en-US" altLang="zh-CN" sz="2400" dirty="0" smtClean="0"/>
              <a:t>.</a:t>
            </a:r>
            <a:endParaRPr lang="zh-CN" altLang="en-US" sz="2400"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53</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lide(from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79"/>
            <a:ext cx="8229600" cy="880587"/>
          </a:xfrm>
        </p:spPr>
        <p:txBody>
          <a:bodyPr/>
          <a:lstStyle/>
          <a:p>
            <a:r>
              <a:rPr lang="en-US" altLang="zh-CN" dirty="0" smtClean="0"/>
              <a:t>Monotonic Reads (1)</a:t>
            </a:r>
            <a:endParaRPr lang="zh-CN" altLang="en-US" dirty="0"/>
          </a:p>
        </p:txBody>
      </p:sp>
      <p:sp>
        <p:nvSpPr>
          <p:cNvPr id="3" name="内容占位符 2"/>
          <p:cNvSpPr>
            <a:spLocks noGrp="1"/>
          </p:cNvSpPr>
          <p:nvPr>
            <p:ph idx="1"/>
          </p:nvPr>
        </p:nvSpPr>
        <p:spPr>
          <a:xfrm>
            <a:off x="457200" y="1545400"/>
            <a:ext cx="8229600" cy="4907936"/>
          </a:xfrm>
        </p:spPr>
        <p:txBody>
          <a:bodyPr>
            <a:normAutofit/>
          </a:bodyPr>
          <a:lstStyle/>
          <a:p>
            <a:pPr>
              <a:buNone/>
            </a:pPr>
            <a:r>
              <a:rPr lang="en-US" altLang="zh-CN" dirty="0" smtClean="0"/>
              <a:t>A data store is said to provide </a:t>
            </a:r>
            <a:r>
              <a:rPr lang="en-US" altLang="zh-CN" u="sng" dirty="0" smtClean="0"/>
              <a:t>monotonic-read consistency</a:t>
            </a:r>
            <a:r>
              <a:rPr lang="en-US" altLang="zh-CN" dirty="0" smtClean="0"/>
              <a:t> if the following condition holds:</a:t>
            </a:r>
          </a:p>
          <a:p>
            <a:pPr>
              <a:buNone/>
            </a:pPr>
            <a:r>
              <a:rPr lang="en-US" altLang="zh-CN" i="1" dirty="0" smtClean="0"/>
              <a:t>	If </a:t>
            </a:r>
            <a:r>
              <a:rPr lang="en-US" altLang="zh-CN" i="1" u="sng" dirty="0" smtClean="0"/>
              <a:t>a process </a:t>
            </a:r>
            <a:r>
              <a:rPr lang="en-US" altLang="zh-CN" i="1" dirty="0" smtClean="0"/>
              <a:t>reads the value of a data item x, any successive read operation on x </a:t>
            </a:r>
            <a:r>
              <a:rPr lang="en-US" altLang="zh-CN" i="1" u="sng" dirty="0" smtClean="0"/>
              <a:t>by that process </a:t>
            </a:r>
            <a:r>
              <a:rPr lang="en-US" altLang="zh-CN" i="1" dirty="0" smtClean="0"/>
              <a:t>will always return that same value or a more recent value.</a:t>
            </a:r>
          </a:p>
          <a:p>
            <a:pPr lvl="1"/>
            <a:r>
              <a:rPr lang="en-US" altLang="zh-CN" u="sng" dirty="0" smtClean="0">
                <a:solidFill>
                  <a:srgbClr val="FF0000"/>
                </a:solidFill>
              </a:rPr>
              <a:t>In other words</a:t>
            </a:r>
            <a:r>
              <a:rPr lang="en-US" altLang="zh-CN" dirty="0" smtClean="0">
                <a:solidFill>
                  <a:srgbClr val="FF0000"/>
                </a:solidFill>
              </a:rPr>
              <a:t>,</a:t>
            </a:r>
            <a:r>
              <a:rPr lang="en-US" altLang="zh-CN" dirty="0" smtClean="0"/>
              <a:t> monotonic-read consistency guarantees that if a process has seen a value of </a:t>
            </a:r>
            <a:r>
              <a:rPr lang="en-US" altLang="zh-CN" i="1" dirty="0" smtClean="0"/>
              <a:t>x </a:t>
            </a:r>
            <a:r>
              <a:rPr lang="en-US" altLang="zh-CN" dirty="0" smtClean="0"/>
              <a:t>at time</a:t>
            </a:r>
            <a:r>
              <a:rPr lang="en-US" altLang="zh-CN" i="1" dirty="0" smtClean="0"/>
              <a:t> t</a:t>
            </a:r>
            <a:r>
              <a:rPr lang="en-US" altLang="zh-CN" dirty="0" smtClean="0"/>
              <a:t>, it will never see an older version of</a:t>
            </a:r>
            <a:r>
              <a:rPr lang="en-US" altLang="zh-CN" i="1" dirty="0" smtClean="0"/>
              <a:t> x</a:t>
            </a:r>
            <a:r>
              <a:rPr lang="en-US" altLang="zh-CN" dirty="0" smtClean="0"/>
              <a:t> at a later time.</a:t>
            </a:r>
          </a:p>
          <a:p>
            <a:pPr>
              <a:spcBef>
                <a:spcPts val="1200"/>
              </a:spcBef>
            </a:pP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54</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40768"/>
            <a:ext cx="8229600" cy="1656184"/>
          </a:xfrm>
        </p:spPr>
        <p:txBody>
          <a:bodyPr>
            <a:normAutofit fontScale="85000" lnSpcReduction="20000"/>
          </a:bodyPr>
          <a:lstStyle/>
          <a:p>
            <a:r>
              <a:rPr lang="en-US" altLang="zh-CN" dirty="0" smtClean="0">
                <a:ea typeface="宋体" charset="-122"/>
              </a:rPr>
              <a:t>The read operations performed by </a:t>
            </a:r>
            <a:r>
              <a:rPr lang="en-US" altLang="zh-CN" i="1" dirty="0" smtClean="0">
                <a:solidFill>
                  <a:srgbClr val="0000FF"/>
                </a:solidFill>
                <a:ea typeface="宋体" charset="-122"/>
              </a:rPr>
              <a:t>a </a:t>
            </a:r>
            <a:r>
              <a:rPr lang="en-US" altLang="zh-CN" i="1" dirty="0" smtClean="0">
                <a:solidFill>
                  <a:srgbClr val="FF0000"/>
                </a:solidFill>
                <a:ea typeface="宋体" charset="-122"/>
              </a:rPr>
              <a:t>single</a:t>
            </a:r>
            <a:r>
              <a:rPr lang="en-US" altLang="zh-CN" i="1" dirty="0" smtClean="0">
                <a:solidFill>
                  <a:srgbClr val="0000FF"/>
                </a:solidFill>
                <a:ea typeface="宋体" charset="-122"/>
              </a:rPr>
              <a:t> process P </a:t>
            </a:r>
            <a:r>
              <a:rPr lang="en-US" altLang="zh-CN" dirty="0" smtClean="0">
                <a:ea typeface="宋体" charset="-122"/>
              </a:rPr>
              <a:t>at two different local copies of the same data store.</a:t>
            </a:r>
          </a:p>
          <a:p>
            <a:r>
              <a:rPr lang="en-US" altLang="zh-CN" dirty="0" smtClean="0"/>
              <a:t>These specific operations are shown in boldface are connected by </a:t>
            </a:r>
            <a:r>
              <a:rPr lang="en-US" altLang="zh-CN" u="sng" dirty="0" smtClean="0"/>
              <a:t>a dashed line </a:t>
            </a:r>
            <a:r>
              <a:rPr lang="en-US" altLang="zh-CN" dirty="0" smtClean="0">
                <a:solidFill>
                  <a:srgbClr val="0000FF"/>
                </a:solidFill>
              </a:rPr>
              <a:t>representing the order </a:t>
            </a:r>
            <a:r>
              <a:rPr lang="en-US" altLang="zh-CN" dirty="0" smtClean="0"/>
              <a:t>in which they are carried out by </a:t>
            </a:r>
            <a:r>
              <a:rPr lang="en-US" altLang="zh-CN" i="1" dirty="0" smtClean="0"/>
              <a:t>P.</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a:xfrm>
            <a:off x="457200" y="332656"/>
            <a:ext cx="8229600" cy="880587"/>
          </a:xfrm>
        </p:spPr>
        <p:txBody>
          <a:bodyPr/>
          <a:lstStyle/>
          <a:p>
            <a:r>
              <a:rPr lang="en-US" altLang="zh-CN" dirty="0" smtClean="0"/>
              <a:t>Monotonic Reads (2)</a:t>
            </a:r>
            <a:endParaRPr lang="zh-CN" altLang="en-US" dirty="0"/>
          </a:p>
        </p:txBody>
      </p:sp>
      <p:grpSp>
        <p:nvGrpSpPr>
          <p:cNvPr id="13" name="组合 12"/>
          <p:cNvGrpSpPr/>
          <p:nvPr/>
        </p:nvGrpSpPr>
        <p:grpSpPr>
          <a:xfrm>
            <a:off x="251520" y="3140968"/>
            <a:ext cx="4392488" cy="1373505"/>
            <a:chOff x="251520" y="3573016"/>
            <a:chExt cx="4392488" cy="1373505"/>
          </a:xfrm>
        </p:grpSpPr>
        <p:pic>
          <p:nvPicPr>
            <p:cNvPr id="8" name="Picture 4" descr="07-12"/>
            <p:cNvPicPr>
              <a:picLocks noChangeAspect="1" noChangeArrowheads="1"/>
            </p:cNvPicPr>
            <p:nvPr/>
          </p:nvPicPr>
          <p:blipFill>
            <a:blip r:embed="rId2" cstate="print"/>
            <a:srcRect r="53395"/>
            <a:stretch>
              <a:fillRect/>
            </a:stretch>
          </p:blipFill>
          <p:spPr bwMode="auto">
            <a:xfrm>
              <a:off x="251520" y="3573016"/>
              <a:ext cx="4194974" cy="1373505"/>
            </a:xfrm>
            <a:prstGeom prst="rect">
              <a:avLst/>
            </a:prstGeom>
            <a:noFill/>
          </p:spPr>
        </p:pic>
        <p:sp>
          <p:nvSpPr>
            <p:cNvPr id="10" name="TextBox 9"/>
            <p:cNvSpPr txBox="1"/>
            <p:nvPr/>
          </p:nvSpPr>
          <p:spPr>
            <a:xfrm>
              <a:off x="4211960" y="3645024"/>
              <a:ext cx="432048" cy="400110"/>
            </a:xfrm>
            <a:prstGeom prst="rect">
              <a:avLst/>
            </a:prstGeom>
            <a:noFill/>
          </p:spPr>
          <p:txBody>
            <a:bodyPr wrap="square" rtlCol="0">
              <a:spAutoFit/>
            </a:bodyPr>
            <a:lstStyle/>
            <a:p>
              <a:r>
                <a:rPr lang="en-US" altLang="zh-CN" sz="2000" dirty="0" smtClean="0"/>
                <a:t>t</a:t>
              </a:r>
              <a:endParaRPr lang="zh-CN" altLang="en-US" sz="2000" dirty="0"/>
            </a:p>
          </p:txBody>
        </p:sp>
      </p:grpSp>
      <p:grpSp>
        <p:nvGrpSpPr>
          <p:cNvPr id="12" name="组合 11"/>
          <p:cNvGrpSpPr/>
          <p:nvPr/>
        </p:nvGrpSpPr>
        <p:grpSpPr>
          <a:xfrm>
            <a:off x="4812899" y="3140968"/>
            <a:ext cx="4223597" cy="1373505"/>
            <a:chOff x="4812899" y="3573016"/>
            <a:chExt cx="4223597" cy="1373505"/>
          </a:xfrm>
        </p:grpSpPr>
        <p:pic>
          <p:nvPicPr>
            <p:cNvPr id="9" name="Picture 4" descr="07-12"/>
            <p:cNvPicPr>
              <a:picLocks noChangeAspect="1" noChangeArrowheads="1"/>
            </p:cNvPicPr>
            <p:nvPr/>
          </p:nvPicPr>
          <p:blipFill>
            <a:blip r:embed="rId2" cstate="print"/>
            <a:srcRect l="53877"/>
            <a:stretch>
              <a:fillRect/>
            </a:stretch>
          </p:blipFill>
          <p:spPr bwMode="auto">
            <a:xfrm>
              <a:off x="4812899" y="3573016"/>
              <a:ext cx="4151589" cy="1373505"/>
            </a:xfrm>
            <a:prstGeom prst="rect">
              <a:avLst/>
            </a:prstGeom>
            <a:noFill/>
          </p:spPr>
        </p:pic>
        <p:sp>
          <p:nvSpPr>
            <p:cNvPr id="11" name="TextBox 10"/>
            <p:cNvSpPr txBox="1"/>
            <p:nvPr/>
          </p:nvSpPr>
          <p:spPr>
            <a:xfrm>
              <a:off x="8604448" y="3645024"/>
              <a:ext cx="432048" cy="400110"/>
            </a:xfrm>
            <a:prstGeom prst="rect">
              <a:avLst/>
            </a:prstGeom>
            <a:noFill/>
          </p:spPr>
          <p:txBody>
            <a:bodyPr wrap="square" rtlCol="0">
              <a:spAutoFit/>
            </a:bodyPr>
            <a:lstStyle/>
            <a:p>
              <a:r>
                <a:rPr lang="en-US" altLang="zh-CN" sz="2000" dirty="0" smtClean="0"/>
                <a:t>t</a:t>
              </a:r>
              <a:endParaRPr lang="zh-CN" altLang="en-US" sz="2000" dirty="0"/>
            </a:p>
          </p:txBody>
        </p:sp>
      </p:grpSp>
      <p:sp>
        <p:nvSpPr>
          <p:cNvPr id="14" name="矩形 13"/>
          <p:cNvSpPr/>
          <p:nvPr/>
        </p:nvSpPr>
        <p:spPr>
          <a:xfrm>
            <a:off x="251520" y="4581128"/>
            <a:ext cx="4032448" cy="1477328"/>
          </a:xfrm>
          <a:prstGeom prst="rect">
            <a:avLst/>
          </a:prstGeom>
        </p:spPr>
        <p:txBody>
          <a:bodyPr wrap="square">
            <a:spAutoFit/>
          </a:bodyPr>
          <a:lstStyle/>
          <a:p>
            <a:r>
              <a:rPr lang="en-US" altLang="zh-CN" dirty="0" smtClean="0"/>
              <a:t>To </a:t>
            </a:r>
            <a:r>
              <a:rPr lang="en-US" altLang="zh-CN" dirty="0" smtClean="0">
                <a:solidFill>
                  <a:srgbClr val="0000FF"/>
                </a:solidFill>
              </a:rPr>
              <a:t>guarantee</a:t>
            </a:r>
            <a:r>
              <a:rPr lang="en-US" altLang="zh-CN" dirty="0" smtClean="0"/>
              <a:t> monotonic-read consistency, all operations in WS</a:t>
            </a:r>
            <a:r>
              <a:rPr lang="en-US" altLang="zh-CN" i="1" dirty="0" smtClean="0"/>
              <a:t>(x</a:t>
            </a:r>
            <a:r>
              <a:rPr lang="en-US" altLang="zh-CN" i="1" baseline="-25000" dirty="0" smtClean="0"/>
              <a:t>1</a:t>
            </a:r>
            <a:r>
              <a:rPr lang="en-US" altLang="zh-CN" i="1" dirty="0" smtClean="0"/>
              <a:t>) </a:t>
            </a:r>
            <a:r>
              <a:rPr lang="en-US" altLang="zh-CN" dirty="0" smtClean="0"/>
              <a:t>should have been propagated to </a:t>
            </a:r>
            <a:r>
              <a:rPr lang="en-US" altLang="zh-CN" i="1" dirty="0" smtClean="0"/>
              <a:t>L2 </a:t>
            </a:r>
            <a:r>
              <a:rPr lang="en-US" altLang="zh-CN" dirty="0" smtClean="0"/>
              <a:t>before the second read operation takes place</a:t>
            </a:r>
            <a:r>
              <a:rPr lang="en-US" altLang="zh-CN" i="1" dirty="0" smtClean="0"/>
              <a:t>.</a:t>
            </a:r>
            <a:endParaRPr lang="zh-CN" altLang="en-US" dirty="0"/>
          </a:p>
        </p:txBody>
      </p:sp>
      <p:sp>
        <p:nvSpPr>
          <p:cNvPr id="15" name="矩形 14"/>
          <p:cNvSpPr/>
          <p:nvPr/>
        </p:nvSpPr>
        <p:spPr>
          <a:xfrm>
            <a:off x="4716016" y="4581128"/>
            <a:ext cx="4248472" cy="1200329"/>
          </a:xfrm>
          <a:prstGeom prst="rect">
            <a:avLst/>
          </a:prstGeom>
        </p:spPr>
        <p:txBody>
          <a:bodyPr wrap="square">
            <a:spAutoFit/>
          </a:bodyPr>
          <a:lstStyle/>
          <a:p>
            <a:r>
              <a:rPr lang="en-US" altLang="zh-CN" dirty="0" smtClean="0"/>
              <a:t>Only the write operations in </a:t>
            </a:r>
            <a:r>
              <a:rPr lang="en-US" altLang="zh-CN" i="1" dirty="0" smtClean="0"/>
              <a:t>WS(x</a:t>
            </a:r>
            <a:r>
              <a:rPr lang="en-US" altLang="zh-CN" i="1" baseline="-25000" dirty="0" smtClean="0"/>
              <a:t>2</a:t>
            </a:r>
            <a:r>
              <a:rPr lang="en-US" altLang="zh-CN" i="1" dirty="0" smtClean="0"/>
              <a:t>) </a:t>
            </a:r>
            <a:r>
              <a:rPr lang="en-US" altLang="zh-CN" dirty="0" smtClean="0"/>
              <a:t>have been performed at </a:t>
            </a:r>
            <a:r>
              <a:rPr lang="en-US" altLang="zh-CN" i="1" dirty="0" smtClean="0"/>
              <a:t>L2. </a:t>
            </a:r>
            <a:r>
              <a:rPr lang="en-US" altLang="zh-CN" dirty="0" smtClean="0">
                <a:solidFill>
                  <a:srgbClr val="0000FF"/>
                </a:solidFill>
              </a:rPr>
              <a:t>No guarantees </a:t>
            </a:r>
            <a:r>
              <a:rPr lang="en-US" altLang="zh-CN" dirty="0" smtClean="0"/>
              <a:t>are given that this set also contains all operations contained in </a:t>
            </a:r>
            <a:r>
              <a:rPr lang="en-US" altLang="zh-CN" i="1" dirty="0" smtClean="0"/>
              <a:t>WS (x</a:t>
            </a:r>
            <a:r>
              <a:rPr lang="en-US" altLang="zh-CN" i="1" baseline="-25000" dirty="0" smtClean="0"/>
              <a:t>1</a:t>
            </a:r>
            <a:r>
              <a:rPr lang="en-US" altLang="zh-CN" i="1" dirty="0" smtClean="0"/>
              <a:t>)</a:t>
            </a:r>
            <a:endParaRPr lang="zh-CN" altLang="en-US" dirty="0"/>
          </a:p>
        </p:txBody>
      </p:sp>
      <p:sp>
        <p:nvSpPr>
          <p:cNvPr id="16" name="椭圆 15"/>
          <p:cNvSpPr/>
          <p:nvPr/>
        </p:nvSpPr>
        <p:spPr>
          <a:xfrm>
            <a:off x="1187624" y="3573016"/>
            <a:ext cx="1224136"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580112" y="3573016"/>
            <a:ext cx="1224136"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17"/>
          <p:cNvSpPr>
            <a:spLocks noGrp="1"/>
          </p:cNvSpPr>
          <p:nvPr>
            <p:ph type="sldNum" sz="quarter" idx="12"/>
          </p:nvPr>
        </p:nvSpPr>
        <p:spPr/>
        <p:txBody>
          <a:bodyPr/>
          <a:lstStyle/>
          <a:p>
            <a:fld id="{0C913308-F349-4B6D-A68A-DD1791B4A57B}" type="slidenum">
              <a:rPr lang="zh-CN" altLang="en-US" smtClean="0"/>
              <a:pPr/>
              <a:t>55</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79"/>
            <a:ext cx="8229600" cy="880587"/>
          </a:xfrm>
        </p:spPr>
        <p:txBody>
          <a:bodyPr/>
          <a:lstStyle/>
          <a:p>
            <a:r>
              <a:rPr lang="en-US" altLang="zh-CN" dirty="0" smtClean="0"/>
              <a:t>Monotonic Reads (3)</a:t>
            </a:r>
            <a:endParaRPr lang="zh-CN" altLang="en-US" dirty="0"/>
          </a:p>
        </p:txBody>
      </p:sp>
      <p:sp>
        <p:nvSpPr>
          <p:cNvPr id="3" name="内容占位符 2"/>
          <p:cNvSpPr>
            <a:spLocks noGrp="1"/>
          </p:cNvSpPr>
          <p:nvPr>
            <p:ph idx="1"/>
          </p:nvPr>
        </p:nvSpPr>
        <p:spPr>
          <a:xfrm>
            <a:off x="457200" y="1545400"/>
            <a:ext cx="8229600" cy="4907936"/>
          </a:xfrm>
        </p:spPr>
        <p:txBody>
          <a:bodyPr>
            <a:normAutofit lnSpcReduction="10000"/>
          </a:bodyPr>
          <a:lstStyle/>
          <a:p>
            <a:pPr>
              <a:spcBef>
                <a:spcPts val="1200"/>
              </a:spcBef>
            </a:pPr>
            <a:r>
              <a:rPr lang="en-US" altLang="zh-CN" b="1" dirty="0" smtClean="0"/>
              <a:t>Example 1: </a:t>
            </a:r>
            <a:r>
              <a:rPr lang="en-US" altLang="zh-CN" dirty="0" smtClean="0"/>
              <a:t>Automatically reading your </a:t>
            </a:r>
            <a:r>
              <a:rPr lang="en-US" altLang="zh-CN" dirty="0" smtClean="0">
                <a:solidFill>
                  <a:srgbClr val="FF0000"/>
                </a:solidFill>
              </a:rPr>
              <a:t>personal calendar </a:t>
            </a:r>
            <a:r>
              <a:rPr lang="en-US" altLang="zh-CN" dirty="0" smtClean="0"/>
              <a:t>updates from different servers. </a:t>
            </a:r>
            <a:r>
              <a:rPr lang="en-US" altLang="zh-CN" dirty="0" smtClean="0">
                <a:solidFill>
                  <a:srgbClr val="0070C0"/>
                </a:solidFill>
              </a:rPr>
              <a:t>Monotonic Reads guarantees that the user sees all updates</a:t>
            </a:r>
            <a:r>
              <a:rPr lang="en-US" altLang="zh-CN" dirty="0" smtClean="0"/>
              <a:t>, no matter from which server the automatic reading takes place.</a:t>
            </a:r>
          </a:p>
          <a:p>
            <a:pPr>
              <a:spcBef>
                <a:spcPts val="1200"/>
              </a:spcBef>
            </a:pPr>
            <a:r>
              <a:rPr lang="en-US" altLang="zh-CN" b="1" dirty="0" smtClean="0"/>
              <a:t>Example 2 (distributed email database): </a:t>
            </a:r>
            <a:r>
              <a:rPr lang="en-US" altLang="zh-CN" dirty="0" smtClean="0"/>
              <a:t>Reading (not modifying) incoming mail while you are on the move. Each time you connect to a different e-mail server, that server fetches (at least) all the updates from the server you previously visited.</a:t>
            </a:r>
          </a:p>
          <a:p>
            <a:pPr lvl="1">
              <a:spcBef>
                <a:spcPts val="1200"/>
              </a:spcBef>
            </a:pPr>
            <a:r>
              <a:rPr lang="en-US" altLang="zh-CN" dirty="0" smtClean="0"/>
              <a:t>Updates are propagated in a </a:t>
            </a:r>
            <a:r>
              <a:rPr lang="en-US" altLang="zh-CN" dirty="0" smtClean="0">
                <a:solidFill>
                  <a:srgbClr val="0070C0"/>
                </a:solidFill>
              </a:rPr>
              <a:t>lazy (i.e., on demand) fashion</a:t>
            </a:r>
            <a:r>
              <a:rPr lang="en-US" altLang="zh-CN"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56</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924712"/>
          </a:xfrm>
        </p:spPr>
        <p:txBody>
          <a:bodyPr/>
          <a:lstStyle/>
          <a:p>
            <a:r>
              <a:rPr lang="en-US" altLang="zh-CN" dirty="0" smtClean="0"/>
              <a:t>Monotonic Writes (1)</a:t>
            </a:r>
            <a:endParaRPr lang="zh-CN" altLang="en-US" dirty="0"/>
          </a:p>
        </p:txBody>
      </p:sp>
      <p:sp>
        <p:nvSpPr>
          <p:cNvPr id="3" name="内容占位符 2"/>
          <p:cNvSpPr>
            <a:spLocks noGrp="1"/>
          </p:cNvSpPr>
          <p:nvPr>
            <p:ph idx="1"/>
          </p:nvPr>
        </p:nvSpPr>
        <p:spPr>
          <a:xfrm>
            <a:off x="457200" y="1268760"/>
            <a:ext cx="8229600" cy="5256584"/>
          </a:xfrm>
        </p:spPr>
        <p:txBody>
          <a:bodyPr>
            <a:normAutofit/>
          </a:bodyPr>
          <a:lstStyle/>
          <a:p>
            <a:pPr>
              <a:buNone/>
            </a:pPr>
            <a:r>
              <a:rPr lang="en-US" altLang="zh-CN" dirty="0" smtClean="0"/>
              <a:t>In a monotonic-write consistent store, the following condition holds:</a:t>
            </a:r>
          </a:p>
          <a:p>
            <a:pPr>
              <a:buNone/>
            </a:pPr>
            <a:r>
              <a:rPr lang="en-US" altLang="zh-CN" i="1" dirty="0" smtClean="0"/>
              <a:t>	A write operation by </a:t>
            </a:r>
            <a:r>
              <a:rPr lang="en-US" altLang="zh-CN" i="1" u="sng" dirty="0" smtClean="0"/>
              <a:t>a process</a:t>
            </a:r>
            <a:r>
              <a:rPr lang="en-US" altLang="zh-CN" i="1" dirty="0" smtClean="0"/>
              <a:t> on a data item x is completed before any successive write operation on x by </a:t>
            </a:r>
            <a:r>
              <a:rPr lang="en-US" altLang="zh-CN" i="1" u="sng" dirty="0" smtClean="0"/>
              <a:t>the same process</a:t>
            </a:r>
            <a:r>
              <a:rPr lang="en-US" altLang="zh-CN" i="1" dirty="0" smtClean="0"/>
              <a:t>.</a:t>
            </a:r>
          </a:p>
          <a:p>
            <a:pPr lvl="1"/>
            <a:r>
              <a:rPr lang="en-US" altLang="zh-CN" dirty="0" smtClean="0">
                <a:solidFill>
                  <a:srgbClr val="FF0000"/>
                </a:solidFill>
              </a:rPr>
              <a:t>In other words, </a:t>
            </a:r>
            <a:r>
              <a:rPr lang="en-US" altLang="zh-CN" u="sng" dirty="0" smtClean="0"/>
              <a:t>a write operation </a:t>
            </a:r>
            <a:r>
              <a:rPr lang="en-US" altLang="zh-CN" dirty="0" smtClean="0"/>
              <a:t>on a copy of item </a:t>
            </a:r>
            <a:r>
              <a:rPr lang="en-US" altLang="zh-CN" i="1" dirty="0" smtClean="0"/>
              <a:t>x </a:t>
            </a:r>
            <a:r>
              <a:rPr lang="en-US" altLang="zh-CN" dirty="0" smtClean="0"/>
              <a:t>is performed only if that copy has been brought up to date by means of any preceding write operation, which may have taken place on other copies of </a:t>
            </a:r>
            <a:r>
              <a:rPr lang="en-US" altLang="zh-CN" i="1" dirty="0" smtClean="0"/>
              <a:t>x. </a:t>
            </a:r>
            <a:r>
              <a:rPr lang="en-US" altLang="zh-CN" dirty="0" smtClean="0"/>
              <a:t>If need be, </a:t>
            </a:r>
            <a:r>
              <a:rPr lang="en-US" altLang="zh-CN" dirty="0" smtClean="0">
                <a:solidFill>
                  <a:srgbClr val="0000FF"/>
                </a:solidFill>
              </a:rPr>
              <a:t>the new write must wait for old ones to finish</a:t>
            </a:r>
            <a:r>
              <a:rPr lang="en-US" altLang="zh-CN" dirty="0" smtClean="0"/>
              <a: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57</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924712"/>
          </a:xfrm>
        </p:spPr>
        <p:txBody>
          <a:bodyPr/>
          <a:lstStyle/>
          <a:p>
            <a:r>
              <a:rPr lang="en-US" altLang="zh-CN" dirty="0" smtClean="0"/>
              <a:t>Monotonic Writes (2)</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8" name="Picture 2"/>
          <p:cNvPicPr>
            <a:picLocks noChangeAspect="1" noChangeArrowheads="1"/>
          </p:cNvPicPr>
          <p:nvPr/>
        </p:nvPicPr>
        <p:blipFill>
          <a:blip r:embed="rId2" cstate="print"/>
          <a:srcRect/>
          <a:stretch>
            <a:fillRect/>
          </a:stretch>
        </p:blipFill>
        <p:spPr bwMode="auto">
          <a:xfrm>
            <a:off x="467543" y="1340768"/>
            <a:ext cx="8525747" cy="4896544"/>
          </a:xfrm>
          <a:prstGeom prst="rect">
            <a:avLst/>
          </a:prstGeom>
          <a:noFill/>
          <a:ln w="9525">
            <a:noFill/>
            <a:miter lim="800000"/>
            <a:headEnd/>
            <a:tailEnd/>
          </a:ln>
        </p:spPr>
      </p:pic>
      <p:sp>
        <p:nvSpPr>
          <p:cNvPr id="3" name="内容占位符 2"/>
          <p:cNvSpPr>
            <a:spLocks noGrp="1"/>
          </p:cNvSpPr>
          <p:nvPr>
            <p:ph idx="1"/>
          </p:nvPr>
        </p:nvSpPr>
        <p:spPr>
          <a:xfrm>
            <a:off x="467544" y="1772816"/>
            <a:ext cx="8229600" cy="4032448"/>
          </a:xfrm>
        </p:spPr>
        <p:txBody>
          <a:bodyPr>
            <a:noAutofit/>
          </a:bodyPr>
          <a:lstStyle/>
          <a:p>
            <a:pPr>
              <a:buNone/>
            </a:pPr>
            <a:r>
              <a:rPr lang="en-US" altLang="zh-CN" sz="2800" b="1" dirty="0" smtClean="0"/>
              <a:t>NOTE: </a:t>
            </a:r>
          </a:p>
          <a:p>
            <a:r>
              <a:rPr lang="en-US" altLang="zh-CN" dirty="0" smtClean="0"/>
              <a:t>Monotonic-write consistency </a:t>
            </a:r>
            <a:r>
              <a:rPr lang="en-US" altLang="zh-CN" u="sng" dirty="0" smtClean="0"/>
              <a:t>resembles data-centric FIFO consistency</a:t>
            </a:r>
            <a:r>
              <a:rPr lang="en-US" altLang="zh-CN" dirty="0" smtClean="0"/>
              <a:t> (write operations by the same process are performed in the correct order everywhere).</a:t>
            </a:r>
          </a:p>
          <a:p>
            <a:r>
              <a:rPr lang="en-US" altLang="zh-CN" dirty="0" smtClean="0"/>
              <a:t>This ordering constraint also applies to monotonic writes, except that we are now considering consistency only </a:t>
            </a:r>
            <a:r>
              <a:rPr lang="en-US" altLang="zh-CN" dirty="0" smtClean="0">
                <a:solidFill>
                  <a:srgbClr val="0000FF"/>
                </a:solidFill>
              </a:rPr>
              <a:t>for a single process </a:t>
            </a:r>
            <a:r>
              <a:rPr lang="en-US" altLang="zh-CN" dirty="0" smtClean="0"/>
              <a:t>instead of for a collection of concurrent processes.</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58</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lide(from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lide(from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989464"/>
          </a:xfrm>
        </p:spPr>
        <p:txBody>
          <a:bodyPr/>
          <a:lstStyle/>
          <a:p>
            <a:pPr>
              <a:buNone/>
            </a:pPr>
            <a:r>
              <a:rPr lang="en-US" altLang="zh-CN" dirty="0" smtClean="0">
                <a:ea typeface="宋体" charset="-122"/>
              </a:rPr>
              <a:t>The write operations performed by </a:t>
            </a:r>
            <a:r>
              <a:rPr lang="en-US" altLang="zh-CN" u="sng" dirty="0" smtClean="0">
                <a:solidFill>
                  <a:srgbClr val="FF0000"/>
                </a:solidFill>
                <a:ea typeface="宋体" charset="-122"/>
              </a:rPr>
              <a:t>a single process </a:t>
            </a:r>
            <a:r>
              <a:rPr lang="en-US" altLang="zh-CN" i="1" dirty="0" smtClean="0">
                <a:ea typeface="宋体" charset="-122"/>
              </a:rPr>
              <a:t>P</a:t>
            </a:r>
            <a:r>
              <a:rPr lang="en-US" altLang="zh-CN" dirty="0" smtClean="0">
                <a:ea typeface="宋体" charset="-122"/>
              </a:rPr>
              <a:t> at two different local copies of the same data store.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a:xfrm>
            <a:off x="457200" y="260648"/>
            <a:ext cx="8229600" cy="852704"/>
          </a:xfrm>
        </p:spPr>
        <p:txBody>
          <a:bodyPr/>
          <a:lstStyle/>
          <a:p>
            <a:r>
              <a:rPr lang="en-US" altLang="zh-CN" dirty="0" smtClean="0"/>
              <a:t>Monotonic Writes (3)</a:t>
            </a:r>
            <a:endParaRPr lang="zh-CN" altLang="en-US" dirty="0"/>
          </a:p>
        </p:txBody>
      </p:sp>
      <p:pic>
        <p:nvPicPr>
          <p:cNvPr id="8" name="Picture 4" descr="07-13"/>
          <p:cNvPicPr>
            <a:picLocks noChangeAspect="1" noChangeArrowheads="1"/>
          </p:cNvPicPr>
          <p:nvPr/>
        </p:nvPicPr>
        <p:blipFill>
          <a:blip r:embed="rId3" cstate="print"/>
          <a:srcRect r="52432"/>
          <a:stretch>
            <a:fillRect/>
          </a:stretch>
        </p:blipFill>
        <p:spPr bwMode="auto">
          <a:xfrm>
            <a:off x="323528" y="2132856"/>
            <a:ext cx="4281655" cy="1380173"/>
          </a:xfrm>
          <a:prstGeom prst="rect">
            <a:avLst/>
          </a:prstGeom>
          <a:noFill/>
        </p:spPr>
      </p:pic>
      <p:pic>
        <p:nvPicPr>
          <p:cNvPr id="9" name="Picture 4" descr="07-13"/>
          <p:cNvPicPr>
            <a:picLocks noChangeAspect="1" noChangeArrowheads="1"/>
          </p:cNvPicPr>
          <p:nvPr/>
        </p:nvPicPr>
        <p:blipFill>
          <a:blip r:embed="rId3" cstate="print"/>
          <a:srcRect l="53519"/>
          <a:stretch>
            <a:fillRect/>
          </a:stretch>
        </p:blipFill>
        <p:spPr bwMode="auto">
          <a:xfrm>
            <a:off x="4780675" y="2132856"/>
            <a:ext cx="4183813" cy="1380173"/>
          </a:xfrm>
          <a:prstGeom prst="rect">
            <a:avLst/>
          </a:prstGeom>
          <a:noFill/>
        </p:spPr>
      </p:pic>
      <p:sp>
        <p:nvSpPr>
          <p:cNvPr id="10" name="矩形 9"/>
          <p:cNvSpPr/>
          <p:nvPr/>
        </p:nvSpPr>
        <p:spPr>
          <a:xfrm>
            <a:off x="395536" y="3645024"/>
            <a:ext cx="4168257" cy="369332"/>
          </a:xfrm>
          <a:prstGeom prst="rect">
            <a:avLst/>
          </a:prstGeom>
        </p:spPr>
        <p:txBody>
          <a:bodyPr wrap="none">
            <a:spAutoFit/>
          </a:bodyPr>
          <a:lstStyle/>
          <a:p>
            <a:r>
              <a:rPr lang="en-US" altLang="zh-CN" dirty="0" smtClean="0">
                <a:ea typeface="宋体" charset="-122"/>
              </a:rPr>
              <a:t>A monotonic-write consistent data store</a:t>
            </a:r>
            <a:endParaRPr lang="zh-CN" altLang="en-US" dirty="0"/>
          </a:p>
        </p:txBody>
      </p:sp>
      <p:sp>
        <p:nvSpPr>
          <p:cNvPr id="11" name="矩形 10"/>
          <p:cNvSpPr/>
          <p:nvPr/>
        </p:nvSpPr>
        <p:spPr>
          <a:xfrm>
            <a:off x="5148064" y="3645024"/>
            <a:ext cx="3528392" cy="646331"/>
          </a:xfrm>
          <a:prstGeom prst="rect">
            <a:avLst/>
          </a:prstGeom>
        </p:spPr>
        <p:txBody>
          <a:bodyPr wrap="square">
            <a:spAutoFit/>
          </a:bodyPr>
          <a:lstStyle/>
          <a:p>
            <a:r>
              <a:rPr lang="en-US" altLang="zh-CN" dirty="0" smtClean="0">
                <a:ea typeface="宋体" charset="-122"/>
              </a:rPr>
              <a:t>A data store that does not provide monotonic-write consistency</a:t>
            </a:r>
            <a:endParaRPr lang="zh-CN" altLang="en-US" dirty="0"/>
          </a:p>
        </p:txBody>
      </p:sp>
      <p:sp>
        <p:nvSpPr>
          <p:cNvPr id="12" name="矩形 11"/>
          <p:cNvSpPr/>
          <p:nvPr/>
        </p:nvSpPr>
        <p:spPr>
          <a:xfrm>
            <a:off x="179512" y="4514344"/>
            <a:ext cx="8784976"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sz="2000" b="1" dirty="0" smtClean="0">
                <a:solidFill>
                  <a:srgbClr val="FF0000"/>
                </a:solidFill>
              </a:rPr>
              <a:t>NOTE: </a:t>
            </a:r>
          </a:p>
          <a:p>
            <a:r>
              <a:rPr lang="en-US" altLang="zh-CN" sz="2000" b="1" dirty="0" smtClean="0">
                <a:solidFill>
                  <a:srgbClr val="0000FF"/>
                </a:solidFill>
              </a:rPr>
              <a:t>Strict</a:t>
            </a:r>
            <a:r>
              <a:rPr lang="en-US" altLang="zh-CN" sz="2000" b="1" dirty="0" smtClean="0"/>
              <a:t> definition:</a:t>
            </a:r>
            <a:r>
              <a:rPr lang="en-US" altLang="zh-CN" sz="2000" dirty="0" smtClean="0"/>
              <a:t> write operations by the same process are performed </a:t>
            </a:r>
            <a:r>
              <a:rPr lang="en-US" altLang="zh-CN" sz="2000" u="sng" dirty="0" smtClean="0"/>
              <a:t>in the same order </a:t>
            </a:r>
            <a:r>
              <a:rPr lang="en-US" altLang="zh-CN" sz="2000" dirty="0" smtClean="0"/>
              <a:t>as they are initiated. </a:t>
            </a:r>
          </a:p>
          <a:p>
            <a:r>
              <a:rPr lang="en-US" altLang="zh-CN" sz="2000" b="1" dirty="0" smtClean="0"/>
              <a:t>A somewhat </a:t>
            </a:r>
            <a:r>
              <a:rPr lang="en-US" altLang="zh-CN" sz="2000" b="1" dirty="0" smtClean="0">
                <a:solidFill>
                  <a:srgbClr val="0000FF"/>
                </a:solidFill>
              </a:rPr>
              <a:t>weaker</a:t>
            </a:r>
            <a:r>
              <a:rPr lang="en-US" altLang="zh-CN" sz="2000" b="1" dirty="0" smtClean="0"/>
              <a:t> form:</a:t>
            </a:r>
            <a:r>
              <a:rPr lang="en-US" altLang="zh-CN" sz="2000" dirty="0" smtClean="0"/>
              <a:t> the effects of a write operation are seen only if all preceding writes have been carried out as well, but perhaps not in the initial order, when write operations are commutative and ordering is really not necessary.</a:t>
            </a:r>
            <a:endParaRPr lang="zh-CN" altLang="en-US" sz="2000" dirty="0"/>
          </a:p>
        </p:txBody>
      </p:sp>
      <p:sp>
        <p:nvSpPr>
          <p:cNvPr id="13" name="灯片编号占位符 12"/>
          <p:cNvSpPr>
            <a:spLocks noGrp="1"/>
          </p:cNvSpPr>
          <p:nvPr>
            <p:ph type="sldNum" sz="quarter" idx="12"/>
          </p:nvPr>
        </p:nvSpPr>
        <p:spPr/>
        <p:txBody>
          <a:bodyPr/>
          <a:lstStyle/>
          <a:p>
            <a:fld id="{0C913308-F349-4B6D-A68A-DD1791B4A57B}" type="slidenum">
              <a:rPr lang="zh-CN" altLang="en-US" smtClean="0"/>
              <a:pPr/>
              <a:t>59</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924712"/>
          </a:xfrm>
        </p:spPr>
        <p:txBody>
          <a:bodyPr/>
          <a:lstStyle/>
          <a:p>
            <a:r>
              <a:rPr lang="en-GB" altLang="zh-CN" dirty="0" smtClean="0"/>
              <a:t>Price of Replication</a:t>
            </a:r>
            <a:endParaRPr lang="zh-CN" altLang="en-US" dirty="0"/>
          </a:p>
        </p:txBody>
      </p:sp>
      <p:sp>
        <p:nvSpPr>
          <p:cNvPr id="3" name="内容占位符 2"/>
          <p:cNvSpPr>
            <a:spLocks noGrp="1"/>
          </p:cNvSpPr>
          <p:nvPr>
            <p:ph idx="1"/>
          </p:nvPr>
        </p:nvSpPr>
        <p:spPr>
          <a:xfrm>
            <a:off x="457200" y="1556792"/>
            <a:ext cx="8229600" cy="5040560"/>
          </a:xfrm>
        </p:spPr>
        <p:txBody>
          <a:bodyPr>
            <a:normAutofit lnSpcReduction="10000"/>
          </a:bodyPr>
          <a:lstStyle/>
          <a:p>
            <a:r>
              <a:rPr lang="en-US" altLang="zh-CN" dirty="0" smtClean="0"/>
              <a:t>Having multiple copies may lead to </a:t>
            </a:r>
            <a:r>
              <a:rPr lang="en-US" altLang="zh-CN" i="1" dirty="0" smtClean="0">
                <a:solidFill>
                  <a:srgbClr val="FF0000"/>
                </a:solidFill>
              </a:rPr>
              <a:t>consistency problems</a:t>
            </a:r>
            <a:r>
              <a:rPr lang="en-US" altLang="zh-CN" dirty="0" smtClean="0"/>
              <a:t>.</a:t>
            </a:r>
          </a:p>
          <a:p>
            <a:pPr lvl="1"/>
            <a:r>
              <a:rPr lang="en-US" altLang="zh-CN" sz="2200" dirty="0" smtClean="0"/>
              <a:t>A modified copy becomes different from the rest. </a:t>
            </a:r>
            <a:r>
              <a:rPr lang="en-US" altLang="zh-CN" sz="2200" dirty="0" smtClean="0">
                <a:sym typeface="Wingdings"/>
              </a:rPr>
              <a:t> </a:t>
            </a:r>
            <a:r>
              <a:rPr lang="en-US" altLang="zh-CN" sz="2200" dirty="0" smtClean="0"/>
              <a:t>modifications have to be carried out on all copies to ensure consistency.</a:t>
            </a:r>
          </a:p>
          <a:p>
            <a:pPr lvl="1"/>
            <a:r>
              <a:rPr lang="en-US" altLang="zh-CN" sz="2200" dirty="0" smtClean="0"/>
              <a:t>Exactly </a:t>
            </a:r>
            <a:r>
              <a:rPr lang="en-US" altLang="zh-CN" sz="2200" u="sng" dirty="0" smtClean="0"/>
              <a:t>when and how</a:t>
            </a:r>
            <a:r>
              <a:rPr lang="en-US" altLang="zh-CN" sz="2200" dirty="0" smtClean="0"/>
              <a:t> those modifications need to be carried out determines the </a:t>
            </a:r>
            <a:r>
              <a:rPr lang="en-US" altLang="zh-CN" sz="2200" i="1" dirty="0" smtClean="0">
                <a:solidFill>
                  <a:srgbClr val="FF0000"/>
                </a:solidFill>
              </a:rPr>
              <a:t>price of replication</a:t>
            </a:r>
            <a:r>
              <a:rPr lang="en-US" altLang="zh-CN" sz="2200" dirty="0" smtClean="0"/>
              <a:t>.</a:t>
            </a:r>
          </a:p>
          <a:p>
            <a:pPr>
              <a:spcBef>
                <a:spcPts val="1200"/>
              </a:spcBef>
            </a:pPr>
            <a:r>
              <a:rPr lang="en-US" altLang="zh-CN" dirty="0" smtClean="0">
                <a:solidFill>
                  <a:srgbClr val="0070C0"/>
                </a:solidFill>
              </a:rPr>
              <a:t>Example: </a:t>
            </a:r>
            <a:r>
              <a:rPr lang="en-US" altLang="zh-CN" dirty="0" smtClean="0"/>
              <a:t>improving access times to Web pages</a:t>
            </a:r>
          </a:p>
          <a:p>
            <a:pPr lvl="1"/>
            <a:r>
              <a:rPr lang="en-US" altLang="zh-CN" sz="2200" dirty="0" smtClean="0"/>
              <a:t>Fetching a page from a remote Web server may sometimes even take seconds. </a:t>
            </a:r>
          </a:p>
          <a:p>
            <a:pPr lvl="1"/>
            <a:r>
              <a:rPr lang="en-US" altLang="zh-CN" sz="2200" dirty="0" smtClean="0"/>
              <a:t>To improve performance, Web browsers often cache a Web page (locally store a copy)</a:t>
            </a:r>
          </a:p>
          <a:p>
            <a:pPr lvl="1"/>
            <a:r>
              <a:rPr lang="en-GB" altLang="zh-CN" sz="2200" dirty="0" smtClean="0"/>
              <a:t>When to update </a:t>
            </a:r>
            <a:r>
              <a:rPr lang="en-US" altLang="zh-CN" sz="2200" dirty="0" smtClean="0"/>
              <a:t>a stale copy?</a:t>
            </a:r>
            <a:endParaRPr lang="zh-CN" altLang="en-US" sz="22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6</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852704"/>
          </a:xfrm>
        </p:spPr>
        <p:txBody>
          <a:bodyPr/>
          <a:lstStyle/>
          <a:p>
            <a:r>
              <a:rPr lang="en-US" altLang="zh-CN" dirty="0" smtClean="0"/>
              <a:t>Monotonic Writes (4)</a:t>
            </a:r>
            <a:endParaRPr lang="zh-CN" altLang="en-US" dirty="0"/>
          </a:p>
        </p:txBody>
      </p:sp>
      <p:sp>
        <p:nvSpPr>
          <p:cNvPr id="3" name="内容占位符 2"/>
          <p:cNvSpPr>
            <a:spLocks noGrp="1"/>
          </p:cNvSpPr>
          <p:nvPr>
            <p:ph idx="1"/>
          </p:nvPr>
        </p:nvSpPr>
        <p:spPr>
          <a:xfrm>
            <a:off x="457200" y="1052736"/>
            <a:ext cx="8229600" cy="5271864"/>
          </a:xfrm>
        </p:spPr>
        <p:txBody>
          <a:bodyPr>
            <a:normAutofit fontScale="92500" lnSpcReduction="20000"/>
          </a:bodyPr>
          <a:lstStyle/>
          <a:p>
            <a:pPr>
              <a:buNone/>
            </a:pPr>
            <a:r>
              <a:rPr lang="en-US" altLang="zh-CN" b="1" dirty="0" smtClean="0"/>
              <a:t>Example 1: </a:t>
            </a:r>
            <a:r>
              <a:rPr lang="en-US" altLang="zh-CN" dirty="0" smtClean="0"/>
              <a:t>Updating a program at server </a:t>
            </a:r>
            <a:r>
              <a:rPr lang="en-US" altLang="zh-CN" i="1" dirty="0" smtClean="0"/>
              <a:t>S2</a:t>
            </a:r>
            <a:r>
              <a:rPr lang="en-US" altLang="zh-CN" dirty="0" smtClean="0"/>
              <a:t>, and ensuring that all components on which compilation and linking depends, are also placed at </a:t>
            </a:r>
            <a:r>
              <a:rPr lang="en-US" altLang="zh-CN" i="1" dirty="0" smtClean="0"/>
              <a:t>S2</a:t>
            </a:r>
            <a:r>
              <a:rPr lang="en-US" altLang="zh-CN" dirty="0" smtClean="0"/>
              <a:t>.</a:t>
            </a:r>
          </a:p>
          <a:p>
            <a:r>
              <a:rPr lang="en-US" altLang="zh-CN" b="1" dirty="0" smtClean="0"/>
              <a:t>A software library</a:t>
            </a:r>
            <a:r>
              <a:rPr lang="en-US" altLang="zh-CN" dirty="0" smtClean="0"/>
              <a:t>. </a:t>
            </a:r>
          </a:p>
          <a:p>
            <a:pPr lvl="1"/>
            <a:r>
              <a:rPr lang="en-US" altLang="zh-CN" dirty="0" smtClean="0"/>
              <a:t>In many cases, updating such a library is done by replacing one or more functions, leading to a next version. </a:t>
            </a:r>
          </a:p>
          <a:p>
            <a:pPr lvl="1"/>
            <a:r>
              <a:rPr lang="en-US" altLang="zh-CN" dirty="0" smtClean="0"/>
              <a:t>With monotonic-write consistency, guarantees are given that if an update is performed on a copy of the library, all preceding updates will be performed first. </a:t>
            </a:r>
          </a:p>
          <a:p>
            <a:pPr lvl="1"/>
            <a:r>
              <a:rPr lang="en-US" altLang="zh-CN" dirty="0" smtClean="0"/>
              <a:t>The resulting library will then indeed become the most recent version and will include all updates that have led to previous versions of the library.</a:t>
            </a:r>
          </a:p>
          <a:p>
            <a:pPr>
              <a:spcBef>
                <a:spcPts val="1200"/>
              </a:spcBef>
              <a:buNone/>
            </a:pPr>
            <a:r>
              <a:rPr lang="en-US" altLang="zh-CN" b="1" dirty="0" smtClean="0"/>
              <a:t>Example 2:</a:t>
            </a:r>
          </a:p>
          <a:p>
            <a:r>
              <a:rPr lang="en-US" altLang="zh-CN" dirty="0" smtClean="0"/>
              <a:t>Maintaining versions of replicated files in the correct order everywhere (propagate the previous version to the server where the newest version is installed).</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dirty="0"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60</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386512" y="3943350"/>
            <a:ext cx="2757488" cy="2914650"/>
          </a:xfrm>
          <a:prstGeom prst="rect">
            <a:avLst/>
          </a:prstGeom>
          <a:noFill/>
          <a:ln w="9525">
            <a:noFill/>
            <a:miter lim="800000"/>
            <a:headEnd/>
            <a:tailEnd/>
          </a:ln>
        </p:spPr>
      </p:pic>
      <p:sp>
        <p:nvSpPr>
          <p:cNvPr id="2" name="标题 1"/>
          <p:cNvSpPr>
            <a:spLocks noGrp="1"/>
          </p:cNvSpPr>
          <p:nvPr>
            <p:ph type="title"/>
          </p:nvPr>
        </p:nvSpPr>
        <p:spPr>
          <a:xfrm>
            <a:off x="457200" y="620688"/>
            <a:ext cx="8229600" cy="708688"/>
          </a:xfrm>
        </p:spPr>
        <p:txBody>
          <a:bodyPr>
            <a:normAutofit fontScale="90000"/>
          </a:bodyPr>
          <a:lstStyle/>
          <a:p>
            <a:r>
              <a:rPr lang="en-US" altLang="zh-CN" dirty="0" smtClean="0"/>
              <a:t>Read Your Writes (1)</a:t>
            </a:r>
            <a:endParaRPr lang="zh-CN" altLang="en-US" dirty="0"/>
          </a:p>
        </p:txBody>
      </p:sp>
      <p:sp>
        <p:nvSpPr>
          <p:cNvPr id="3" name="内容占位符 2"/>
          <p:cNvSpPr>
            <a:spLocks noGrp="1"/>
          </p:cNvSpPr>
          <p:nvPr>
            <p:ph idx="1"/>
          </p:nvPr>
        </p:nvSpPr>
        <p:spPr>
          <a:xfrm>
            <a:off x="457200" y="1401384"/>
            <a:ext cx="8229600" cy="4839816"/>
          </a:xfrm>
        </p:spPr>
        <p:txBody>
          <a:bodyPr>
            <a:normAutofit/>
          </a:bodyPr>
          <a:lstStyle/>
          <a:p>
            <a:pPr>
              <a:buNone/>
            </a:pPr>
            <a:r>
              <a:rPr lang="en-US" altLang="zh-CN" sz="2400" b="1" dirty="0" smtClean="0"/>
              <a:t>Definition (closely related to monotonic reads): </a:t>
            </a:r>
          </a:p>
          <a:p>
            <a:r>
              <a:rPr lang="en-US" altLang="zh-CN" sz="2400" dirty="0" smtClean="0"/>
              <a:t>The effect of a write operation by a process on data item </a:t>
            </a:r>
            <a:r>
              <a:rPr lang="en-US" altLang="zh-CN" sz="2400" i="1" dirty="0" smtClean="0"/>
              <a:t>x</a:t>
            </a:r>
            <a:r>
              <a:rPr lang="en-US" altLang="zh-CN" sz="2400" dirty="0" smtClean="0"/>
              <a:t>, will always be seen by a successive read operation on </a:t>
            </a:r>
            <a:r>
              <a:rPr lang="en-US" altLang="zh-CN" sz="2400" i="1" dirty="0" smtClean="0"/>
              <a:t>x</a:t>
            </a:r>
            <a:r>
              <a:rPr lang="en-US" altLang="zh-CN" sz="2400" dirty="0" smtClean="0"/>
              <a:t> </a:t>
            </a:r>
            <a:r>
              <a:rPr lang="en-US" altLang="zh-CN" sz="2400" dirty="0" smtClean="0">
                <a:solidFill>
                  <a:srgbClr val="FF0000"/>
                </a:solidFill>
              </a:rPr>
              <a:t>by the same process</a:t>
            </a:r>
            <a:r>
              <a:rPr lang="en-US" altLang="zh-CN" sz="2400" dirty="0" smtClean="0"/>
              <a:t>.</a:t>
            </a:r>
          </a:p>
          <a:p>
            <a:pPr lvl="1"/>
            <a:r>
              <a:rPr lang="en-US" altLang="zh-CN" dirty="0" smtClean="0">
                <a:solidFill>
                  <a:srgbClr val="FF0000"/>
                </a:solidFill>
              </a:rPr>
              <a:t>In other words, </a:t>
            </a:r>
            <a:r>
              <a:rPr lang="en-US" altLang="zh-CN" dirty="0" smtClean="0"/>
              <a:t>a write operation is always completed before a successive read operation by the same process, no matter where that read operation takes place.</a:t>
            </a:r>
          </a:p>
          <a:p>
            <a:pPr>
              <a:spcBef>
                <a:spcPts val="1200"/>
              </a:spcBef>
              <a:buNone/>
            </a:pPr>
            <a:endParaRPr lang="zh-CN" altLang="en-US" sz="24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1027" name="Picture 3"/>
          <p:cNvPicPr>
            <a:picLocks noChangeAspect="1" noChangeArrowheads="1"/>
          </p:cNvPicPr>
          <p:nvPr/>
        </p:nvPicPr>
        <p:blipFill>
          <a:blip r:embed="rId3" cstate="print"/>
          <a:srcRect/>
          <a:stretch>
            <a:fillRect/>
          </a:stretch>
        </p:blipFill>
        <p:spPr bwMode="auto">
          <a:xfrm>
            <a:off x="3059832" y="4365104"/>
            <a:ext cx="2371725" cy="1924050"/>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61</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68760"/>
            <a:ext cx="8229600" cy="1728192"/>
          </a:xfrm>
        </p:spPr>
        <p:txBody>
          <a:bodyPr>
            <a:noAutofit/>
          </a:bodyPr>
          <a:lstStyle/>
          <a:p>
            <a:r>
              <a:rPr lang="en-US" altLang="zh-CN" sz="2400" dirty="0" smtClean="0"/>
              <a:t>Read-your-writes consistency guarantees that the effects of the write operation can be seen by the succeeding read operation. This is expressed by </a:t>
            </a:r>
            <a:r>
              <a:rPr lang="en-US" altLang="zh-CN" sz="2400" i="1" dirty="0" smtClean="0"/>
              <a:t>WS(x</a:t>
            </a:r>
            <a:r>
              <a:rPr lang="en-US" altLang="zh-CN" sz="2400" i="1" baseline="-25000" dirty="0" smtClean="0"/>
              <a:t>1</a:t>
            </a:r>
            <a:r>
              <a:rPr lang="en-US" altLang="zh-CN" sz="2400" i="1" dirty="0" smtClean="0"/>
              <a:t>; x</a:t>
            </a:r>
            <a:r>
              <a:rPr lang="en-US" altLang="zh-CN" sz="2400" i="1" baseline="-25000" dirty="0" smtClean="0"/>
              <a:t>2</a:t>
            </a:r>
            <a:r>
              <a:rPr lang="en-US" altLang="zh-CN" sz="2400" i="1" dirty="0" smtClean="0"/>
              <a:t>), </a:t>
            </a:r>
            <a:r>
              <a:rPr lang="en-US" altLang="zh-CN" sz="2400" dirty="0" smtClean="0"/>
              <a:t>which states that </a:t>
            </a:r>
            <a:r>
              <a:rPr lang="en-US" altLang="zh-CN" sz="2400" i="1" dirty="0" smtClean="0"/>
              <a:t>W(x</a:t>
            </a:r>
            <a:r>
              <a:rPr lang="en-US" altLang="zh-CN" sz="2400" i="1" baseline="-25000" dirty="0" smtClean="0"/>
              <a:t>1</a:t>
            </a:r>
            <a:r>
              <a:rPr lang="en-US" altLang="zh-CN" sz="2400" i="1" dirty="0" smtClean="0"/>
              <a:t>) is part of WS(x</a:t>
            </a:r>
            <a:r>
              <a:rPr lang="en-US" altLang="zh-CN" sz="2400" i="1" baseline="-25000" dirty="0" smtClean="0"/>
              <a:t>2</a:t>
            </a:r>
            <a:r>
              <a:rPr lang="en-US" altLang="zh-CN" sz="2400" i="1" dirty="0" smtClean="0"/>
              <a:t>)</a:t>
            </a:r>
            <a:endParaRPr lang="zh-CN" altLang="en-US" sz="24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a:xfrm>
            <a:off x="457200" y="548680"/>
            <a:ext cx="8229600" cy="648072"/>
          </a:xfrm>
        </p:spPr>
        <p:txBody>
          <a:bodyPr>
            <a:normAutofit fontScale="90000"/>
          </a:bodyPr>
          <a:lstStyle/>
          <a:p>
            <a:r>
              <a:rPr lang="en-US" altLang="zh-CN" dirty="0" smtClean="0"/>
              <a:t>Read Your Writes (2)</a:t>
            </a:r>
            <a:endParaRPr lang="zh-CN" altLang="en-US" dirty="0"/>
          </a:p>
        </p:txBody>
      </p:sp>
      <p:pic>
        <p:nvPicPr>
          <p:cNvPr id="8" name="Picture 4" descr="07-14"/>
          <p:cNvPicPr>
            <a:picLocks noChangeAspect="1" noChangeArrowheads="1"/>
          </p:cNvPicPr>
          <p:nvPr/>
        </p:nvPicPr>
        <p:blipFill>
          <a:blip r:embed="rId2" cstate="print"/>
          <a:srcRect r="52061"/>
          <a:stretch>
            <a:fillRect/>
          </a:stretch>
        </p:blipFill>
        <p:spPr bwMode="auto">
          <a:xfrm>
            <a:off x="323528" y="3258850"/>
            <a:ext cx="4315049" cy="1380173"/>
          </a:xfrm>
          <a:prstGeom prst="rect">
            <a:avLst/>
          </a:prstGeom>
          <a:noFill/>
        </p:spPr>
      </p:pic>
      <p:pic>
        <p:nvPicPr>
          <p:cNvPr id="9" name="Picture 4" descr="07-14"/>
          <p:cNvPicPr>
            <a:picLocks noChangeAspect="1" noChangeArrowheads="1"/>
          </p:cNvPicPr>
          <p:nvPr/>
        </p:nvPicPr>
        <p:blipFill>
          <a:blip r:embed="rId2" cstate="print"/>
          <a:srcRect l="52913"/>
          <a:stretch>
            <a:fillRect/>
          </a:stretch>
        </p:blipFill>
        <p:spPr bwMode="auto">
          <a:xfrm>
            <a:off x="4788024" y="3258850"/>
            <a:ext cx="4238360" cy="1380173"/>
          </a:xfrm>
          <a:prstGeom prst="rect">
            <a:avLst/>
          </a:prstGeom>
          <a:noFill/>
        </p:spPr>
      </p:pic>
      <p:sp>
        <p:nvSpPr>
          <p:cNvPr id="10" name="矩形 9"/>
          <p:cNvSpPr/>
          <p:nvPr/>
        </p:nvSpPr>
        <p:spPr>
          <a:xfrm>
            <a:off x="539552" y="4699010"/>
            <a:ext cx="3168352" cy="646331"/>
          </a:xfrm>
          <a:prstGeom prst="rect">
            <a:avLst/>
          </a:prstGeom>
        </p:spPr>
        <p:txBody>
          <a:bodyPr wrap="square">
            <a:spAutoFit/>
          </a:bodyPr>
          <a:lstStyle/>
          <a:p>
            <a:r>
              <a:rPr lang="en-US" altLang="zh-CN" dirty="0" smtClean="0">
                <a:ea typeface="宋体" charset="-122"/>
              </a:rPr>
              <a:t>A data store that provides </a:t>
            </a:r>
            <a:br>
              <a:rPr lang="en-US" altLang="zh-CN" dirty="0" smtClean="0">
                <a:ea typeface="宋体" charset="-122"/>
              </a:rPr>
            </a:br>
            <a:r>
              <a:rPr lang="en-US" altLang="zh-CN" dirty="0" smtClean="0">
                <a:ea typeface="宋体" charset="-122"/>
              </a:rPr>
              <a:t>read-your-writes consistency</a:t>
            </a:r>
            <a:endParaRPr lang="zh-CN" altLang="en-US" dirty="0"/>
          </a:p>
        </p:txBody>
      </p:sp>
      <p:sp>
        <p:nvSpPr>
          <p:cNvPr id="11" name="矩形 10"/>
          <p:cNvSpPr/>
          <p:nvPr/>
        </p:nvSpPr>
        <p:spPr>
          <a:xfrm>
            <a:off x="5292080" y="4699010"/>
            <a:ext cx="3672408" cy="1754326"/>
          </a:xfrm>
          <a:prstGeom prst="rect">
            <a:avLst/>
          </a:prstGeom>
        </p:spPr>
        <p:txBody>
          <a:bodyPr wrap="square">
            <a:spAutoFit/>
          </a:bodyPr>
          <a:lstStyle/>
          <a:p>
            <a:r>
              <a:rPr lang="en-US" altLang="zh-CN" dirty="0" smtClean="0">
                <a:ea typeface="宋体" charset="-122"/>
              </a:rPr>
              <a:t>A data store that does not.</a:t>
            </a:r>
          </a:p>
          <a:p>
            <a:endParaRPr lang="en-US" altLang="zh-CN" i="1" dirty="0" smtClean="0"/>
          </a:p>
          <a:p>
            <a:r>
              <a:rPr lang="en-US" altLang="zh-CN" i="1" dirty="0" smtClean="0"/>
              <a:t>W(x</a:t>
            </a:r>
            <a:r>
              <a:rPr lang="en-US" altLang="zh-CN" i="1" baseline="-25000" dirty="0" smtClean="0"/>
              <a:t>1</a:t>
            </a:r>
            <a:r>
              <a:rPr lang="en-US" altLang="zh-CN" i="1" dirty="0" smtClean="0"/>
              <a:t>) </a:t>
            </a:r>
            <a:r>
              <a:rPr lang="en-US" altLang="zh-CN" dirty="0" smtClean="0"/>
              <a:t>has been left out of</a:t>
            </a:r>
            <a:r>
              <a:rPr lang="en-US" altLang="zh-CN" i="1" dirty="0" smtClean="0"/>
              <a:t> WS(x</a:t>
            </a:r>
            <a:r>
              <a:rPr lang="en-US" altLang="zh-CN" i="1" baseline="-25000" dirty="0" smtClean="0"/>
              <a:t>2</a:t>
            </a:r>
            <a:r>
              <a:rPr lang="en-US" altLang="zh-CN" i="1" dirty="0" smtClean="0"/>
              <a:t>), </a:t>
            </a:r>
            <a:r>
              <a:rPr lang="en-US" altLang="zh-CN" dirty="0" smtClean="0"/>
              <a:t>meaning that the effects of the previous write operation by process </a:t>
            </a:r>
            <a:r>
              <a:rPr lang="en-US" altLang="zh-CN" i="1" dirty="0" smtClean="0"/>
              <a:t>P </a:t>
            </a:r>
            <a:r>
              <a:rPr lang="en-US" altLang="zh-CN" dirty="0" smtClean="0"/>
              <a:t>have not been propagated to</a:t>
            </a:r>
            <a:r>
              <a:rPr lang="en-US" altLang="zh-CN" i="1" dirty="0" smtClean="0"/>
              <a:t> L2·</a:t>
            </a:r>
            <a:endParaRPr lang="zh-CN" altLang="en-US" dirty="0"/>
          </a:p>
        </p:txBody>
      </p:sp>
      <p:sp>
        <p:nvSpPr>
          <p:cNvPr id="12" name="灯片编号占位符 11"/>
          <p:cNvSpPr>
            <a:spLocks noGrp="1"/>
          </p:cNvSpPr>
          <p:nvPr>
            <p:ph type="sldNum" sz="quarter" idx="12"/>
          </p:nvPr>
        </p:nvSpPr>
        <p:spPr/>
        <p:txBody>
          <a:bodyPr/>
          <a:lstStyle/>
          <a:p>
            <a:fld id="{0C913308-F349-4B6D-A68A-DD1791B4A57B}" type="slidenum">
              <a:rPr lang="zh-CN" altLang="en-US" smtClean="0"/>
              <a:pPr/>
              <a:t>62</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924675" y="0"/>
            <a:ext cx="2219325" cy="1552575"/>
          </a:xfrm>
          <a:prstGeom prst="rect">
            <a:avLst/>
          </a:prstGeom>
          <a:noFill/>
          <a:ln w="9525">
            <a:noFill/>
            <a:miter lim="800000"/>
            <a:headEnd/>
            <a:tailEnd/>
          </a:ln>
        </p:spPr>
      </p:pic>
      <p:sp>
        <p:nvSpPr>
          <p:cNvPr id="2" name="标题 1"/>
          <p:cNvSpPr>
            <a:spLocks noGrp="1"/>
          </p:cNvSpPr>
          <p:nvPr>
            <p:ph type="title"/>
          </p:nvPr>
        </p:nvSpPr>
        <p:spPr>
          <a:xfrm>
            <a:off x="457200" y="620688"/>
            <a:ext cx="8229600" cy="708688"/>
          </a:xfrm>
        </p:spPr>
        <p:txBody>
          <a:bodyPr>
            <a:normAutofit fontScale="90000"/>
          </a:bodyPr>
          <a:lstStyle/>
          <a:p>
            <a:r>
              <a:rPr lang="en-US" altLang="zh-CN" dirty="0" smtClean="0"/>
              <a:t>Read Your Writes (3)</a:t>
            </a:r>
            <a:endParaRPr lang="zh-CN" altLang="en-US" dirty="0"/>
          </a:p>
        </p:txBody>
      </p:sp>
      <p:sp>
        <p:nvSpPr>
          <p:cNvPr id="3" name="内容占位符 2"/>
          <p:cNvSpPr>
            <a:spLocks noGrp="1"/>
          </p:cNvSpPr>
          <p:nvPr>
            <p:ph idx="1"/>
          </p:nvPr>
        </p:nvSpPr>
        <p:spPr>
          <a:xfrm>
            <a:off x="457200" y="1685528"/>
            <a:ext cx="8229600" cy="4839816"/>
          </a:xfrm>
        </p:spPr>
        <p:txBody>
          <a:bodyPr>
            <a:normAutofit/>
          </a:bodyPr>
          <a:lstStyle/>
          <a:p>
            <a:pPr>
              <a:spcBef>
                <a:spcPts val="1200"/>
              </a:spcBef>
              <a:buNone/>
            </a:pPr>
            <a:r>
              <a:rPr lang="en-US" altLang="zh-CN" sz="2400" b="1" dirty="0" smtClean="0"/>
              <a:t>Example 1: </a:t>
            </a:r>
            <a:r>
              <a:rPr lang="en-US" altLang="zh-CN" sz="2400" dirty="0" smtClean="0"/>
              <a:t>Updating your Web page and guaranteeing that your Web browser shows the newest version instead of its cached copy.</a:t>
            </a:r>
          </a:p>
          <a:p>
            <a:pPr>
              <a:spcBef>
                <a:spcPts val="600"/>
              </a:spcBef>
              <a:buNone/>
            </a:pPr>
            <a:r>
              <a:rPr lang="en-US" altLang="zh-CN" sz="2400" b="1" dirty="0" smtClean="0"/>
              <a:t>Example 2:</a:t>
            </a:r>
            <a:r>
              <a:rPr lang="en-US" altLang="zh-CN" sz="2400" dirty="0" smtClean="0"/>
              <a:t> Updating passwords. </a:t>
            </a:r>
          </a:p>
          <a:p>
            <a:pPr>
              <a:spcBef>
                <a:spcPts val="600"/>
              </a:spcBef>
            </a:pPr>
            <a:r>
              <a:rPr lang="en-US" altLang="zh-CN" sz="2400" dirty="0" smtClean="0"/>
              <a:t>For example, to enter a digital library on the Web, via an account with an accompanying password.</a:t>
            </a:r>
          </a:p>
          <a:p>
            <a:pPr>
              <a:spcBef>
                <a:spcPts val="600"/>
              </a:spcBef>
            </a:pPr>
            <a:r>
              <a:rPr lang="en-US" altLang="zh-CN" sz="2400" dirty="0" smtClean="0"/>
              <a:t>Changing a </a:t>
            </a:r>
            <a:r>
              <a:rPr lang="en-US" altLang="zh-CN" sz="2400" smtClean="0"/>
              <a:t>password may </a:t>
            </a:r>
            <a:r>
              <a:rPr lang="en-US" altLang="zh-CN" sz="2400" dirty="0" smtClean="0"/>
              <a:t>take some time to come into effect. </a:t>
            </a:r>
          </a:p>
          <a:p>
            <a:pPr lvl="1">
              <a:spcBef>
                <a:spcPts val="600"/>
              </a:spcBef>
            </a:pPr>
            <a:r>
              <a:rPr lang="en-US" altLang="zh-CN" sz="2200" dirty="0" smtClean="0"/>
              <a:t>The delay can be caused because a separate server is used to manage passwords and it may take some time to subsequently propagate (encrypted) passwords to the various servers that constitute the library.</a:t>
            </a:r>
            <a:endParaRPr lang="zh-CN" altLang="en-US" sz="22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63</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636680"/>
          </a:xfrm>
        </p:spPr>
        <p:txBody>
          <a:bodyPr>
            <a:normAutofit fontScale="90000"/>
          </a:bodyPr>
          <a:lstStyle/>
          <a:p>
            <a:r>
              <a:rPr lang="en-US" altLang="zh-CN" dirty="0" smtClean="0"/>
              <a:t>Writes Follow Reads </a:t>
            </a:r>
            <a:endParaRPr lang="zh-CN" altLang="en-US" dirty="0"/>
          </a:p>
        </p:txBody>
      </p:sp>
      <p:sp>
        <p:nvSpPr>
          <p:cNvPr id="3" name="内容占位符 2"/>
          <p:cNvSpPr>
            <a:spLocks noGrp="1"/>
          </p:cNvSpPr>
          <p:nvPr>
            <p:ph idx="1"/>
          </p:nvPr>
        </p:nvSpPr>
        <p:spPr>
          <a:xfrm>
            <a:off x="457200" y="1412776"/>
            <a:ext cx="8219256" cy="3312368"/>
          </a:xfrm>
        </p:spPr>
        <p:txBody>
          <a:bodyPr>
            <a:normAutofit fontScale="85000" lnSpcReduction="10000"/>
          </a:bodyPr>
          <a:lstStyle/>
          <a:p>
            <a:pPr>
              <a:buNone/>
            </a:pPr>
            <a:r>
              <a:rPr lang="en-US" altLang="zh-CN" b="1" dirty="0" smtClean="0"/>
              <a:t>Definition: </a:t>
            </a:r>
            <a:r>
              <a:rPr lang="en-US" altLang="zh-CN" dirty="0" smtClean="0"/>
              <a:t>A write operation by a process on a data item </a:t>
            </a:r>
            <a:r>
              <a:rPr lang="en-US" altLang="zh-CN" i="1" dirty="0" smtClean="0"/>
              <a:t>x</a:t>
            </a:r>
            <a:r>
              <a:rPr lang="en-US" altLang="zh-CN" dirty="0" smtClean="0"/>
              <a:t> following a previous read operation on </a:t>
            </a:r>
            <a:r>
              <a:rPr lang="en-US" altLang="zh-CN" i="1" dirty="0" smtClean="0"/>
              <a:t>x</a:t>
            </a:r>
            <a:r>
              <a:rPr lang="en-US" altLang="zh-CN" dirty="0" smtClean="0"/>
              <a:t> by the same process, is guaranteed to take place on the same or a more recent value of</a:t>
            </a:r>
            <a:r>
              <a:rPr lang="en-US" altLang="zh-CN" i="1" dirty="0" smtClean="0"/>
              <a:t> x </a:t>
            </a:r>
            <a:r>
              <a:rPr lang="en-US" altLang="zh-CN" dirty="0" smtClean="0"/>
              <a:t>that was read.</a:t>
            </a:r>
          </a:p>
          <a:p>
            <a:pPr lvl="1"/>
            <a:r>
              <a:rPr lang="en-US" altLang="zh-CN" dirty="0" smtClean="0">
                <a:solidFill>
                  <a:srgbClr val="FF0000"/>
                </a:solidFill>
              </a:rPr>
              <a:t>In other words</a:t>
            </a:r>
            <a:r>
              <a:rPr lang="en-US" altLang="zh-CN" dirty="0" smtClean="0"/>
              <a:t>, any successive write operation by a process on a data item </a:t>
            </a:r>
            <a:r>
              <a:rPr lang="en-US" altLang="zh-CN" i="1" dirty="0" smtClean="0"/>
              <a:t>x </a:t>
            </a:r>
            <a:r>
              <a:rPr lang="en-US" altLang="zh-CN" dirty="0" smtClean="0"/>
              <a:t>will be performed on a copy of </a:t>
            </a:r>
            <a:r>
              <a:rPr lang="en-US" altLang="zh-CN" i="1" dirty="0" smtClean="0"/>
              <a:t>x </a:t>
            </a:r>
            <a:r>
              <a:rPr lang="en-US" altLang="zh-CN" dirty="0" smtClean="0"/>
              <a:t>that is up to date with the value most recently read by that process.</a:t>
            </a:r>
          </a:p>
          <a:p>
            <a:pPr>
              <a:spcBef>
                <a:spcPts val="1200"/>
              </a:spcBef>
            </a:pPr>
            <a:r>
              <a:rPr lang="en-US" altLang="zh-CN" b="1" dirty="0" smtClean="0"/>
              <a:t>Example: </a:t>
            </a:r>
            <a:r>
              <a:rPr lang="en-US" altLang="zh-CN" dirty="0" smtClean="0"/>
              <a:t>Writes-follow-reads consistency can be used to guarantee that users of a network newsgroup see a posting of a reaction to an article only after they have seen the original article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11" name="Picture 4" descr="07-15"/>
          <p:cNvPicPr>
            <a:picLocks noChangeAspect="1" noChangeArrowheads="1"/>
          </p:cNvPicPr>
          <p:nvPr/>
        </p:nvPicPr>
        <p:blipFill>
          <a:blip r:embed="rId2" cstate="print"/>
          <a:srcRect r="53232"/>
          <a:stretch>
            <a:fillRect/>
          </a:stretch>
        </p:blipFill>
        <p:spPr bwMode="auto">
          <a:xfrm>
            <a:off x="683568" y="4916006"/>
            <a:ext cx="3610941" cy="1177290"/>
          </a:xfrm>
          <a:prstGeom prst="rect">
            <a:avLst/>
          </a:prstGeom>
          <a:noFill/>
        </p:spPr>
      </p:pic>
      <p:pic>
        <p:nvPicPr>
          <p:cNvPr id="12" name="Picture 5" descr="07-15"/>
          <p:cNvPicPr>
            <a:picLocks noChangeAspect="1" noChangeArrowheads="1"/>
          </p:cNvPicPr>
          <p:nvPr/>
        </p:nvPicPr>
        <p:blipFill>
          <a:blip r:embed="rId2" cstate="print"/>
          <a:srcRect l="53355"/>
          <a:stretch>
            <a:fillRect/>
          </a:stretch>
        </p:blipFill>
        <p:spPr bwMode="auto">
          <a:xfrm>
            <a:off x="4941537" y="4890844"/>
            <a:ext cx="3601444" cy="1177290"/>
          </a:xfrm>
          <a:prstGeom prst="rect">
            <a:avLst/>
          </a:prstGeom>
          <a:noFill/>
        </p:spPr>
      </p:pic>
      <p:cxnSp>
        <p:nvCxnSpPr>
          <p:cNvPr id="13" name="直接连接符 12"/>
          <p:cNvCxnSpPr/>
          <p:nvPr/>
        </p:nvCxnSpPr>
        <p:spPr>
          <a:xfrm flipV="1">
            <a:off x="5148064" y="4916006"/>
            <a:ext cx="3096344" cy="936104"/>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10" name="灯片编号占位符 9"/>
          <p:cNvSpPr>
            <a:spLocks noGrp="1"/>
          </p:cNvSpPr>
          <p:nvPr>
            <p:ph type="sldNum" sz="quarter" idx="12"/>
          </p:nvPr>
        </p:nvSpPr>
        <p:spPr/>
        <p:txBody>
          <a:bodyPr/>
          <a:lstStyle/>
          <a:p>
            <a:fld id="{0C913308-F349-4B6D-A68A-DD1791B4A57B}" type="slidenum">
              <a:rPr lang="zh-CN" altLang="en-US" smtClean="0"/>
              <a:pPr/>
              <a:t>64</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720080"/>
          </a:xfrm>
        </p:spPr>
        <p:txBody>
          <a:bodyPr>
            <a:normAutofit fontScale="90000"/>
          </a:bodyPr>
          <a:lstStyle/>
          <a:p>
            <a:r>
              <a:rPr lang="en-GB" altLang="zh-CN" dirty="0" smtClean="0"/>
              <a:t>Topics for Seminar 6</a:t>
            </a:r>
            <a:endParaRPr lang="zh-CN" altLang="en-US" dirty="0"/>
          </a:p>
        </p:txBody>
      </p:sp>
      <p:sp>
        <p:nvSpPr>
          <p:cNvPr id="3" name="内容占位符 2"/>
          <p:cNvSpPr>
            <a:spLocks noGrp="1"/>
          </p:cNvSpPr>
          <p:nvPr>
            <p:ph idx="1"/>
          </p:nvPr>
        </p:nvSpPr>
        <p:spPr>
          <a:xfrm>
            <a:off x="457200" y="1124744"/>
            <a:ext cx="8435280" cy="5199856"/>
          </a:xfrm>
        </p:spPr>
        <p:txBody>
          <a:bodyPr>
            <a:noAutofit/>
          </a:bodyPr>
          <a:lstStyle/>
          <a:p>
            <a:pPr marL="457200" indent="-457200">
              <a:spcBef>
                <a:spcPts val="600"/>
              </a:spcBef>
              <a:spcAft>
                <a:spcPts val="600"/>
              </a:spcAft>
              <a:buFont typeface="+mj-lt"/>
              <a:buAutoNum type="arabicPeriod"/>
            </a:pPr>
            <a:r>
              <a:rPr lang="en-US" altLang="zh-CN" sz="1600" dirty="0" smtClean="0"/>
              <a:t>Douglas B. Terry, et. al., “</a:t>
            </a:r>
            <a:r>
              <a:rPr lang="en-US" altLang="zh-CN" sz="1600" b="1" dirty="0" smtClean="0"/>
              <a:t>The Case for Non-transparent Replication: Examples from Bayou</a:t>
            </a:r>
            <a:r>
              <a:rPr lang="en-US" altLang="zh-CN" sz="1600" dirty="0" smtClean="0"/>
              <a:t>”, IEEE Data Engineering, (21)4:12-20, Dec. 1998. </a:t>
            </a:r>
          </a:p>
          <a:p>
            <a:pPr marL="457200" indent="-457200">
              <a:spcBef>
                <a:spcPts val="600"/>
              </a:spcBef>
              <a:spcAft>
                <a:spcPts val="600"/>
              </a:spcAft>
              <a:buFont typeface="+mj-lt"/>
              <a:buAutoNum type="arabicPeriod"/>
            </a:pPr>
            <a:r>
              <a:rPr lang="en-US" altLang="zh-CN" sz="1600" dirty="0" smtClean="0"/>
              <a:t>Douglas B. Terry, et. al., “</a:t>
            </a:r>
            <a:r>
              <a:rPr lang="en-US" altLang="zh-CN" sz="1600" b="1" dirty="0" smtClean="0"/>
              <a:t>Session Guarantees for Weakly Consistent Replicated Data</a:t>
            </a:r>
            <a:r>
              <a:rPr lang="en-US" altLang="zh-CN" sz="1600" dirty="0" smtClean="0"/>
              <a:t>.” </a:t>
            </a:r>
            <a:r>
              <a:rPr lang="en-US" altLang="zh-CN" sz="1600" i="1" dirty="0" smtClean="0"/>
              <a:t>Proc. Third Int’l Conf. on Parallel and Distributed Information Systems</a:t>
            </a:r>
            <a:r>
              <a:rPr lang="en-US" altLang="zh-CN" sz="1600" dirty="0" smtClean="0"/>
              <a:t>, (Austin, TX). Los Alamitos, CA: IEEE Computer Society Press, 1994. pp. 140-149.</a:t>
            </a:r>
          </a:p>
          <a:p>
            <a:pPr marL="457200" indent="-457200">
              <a:spcBef>
                <a:spcPts val="600"/>
              </a:spcBef>
              <a:spcAft>
                <a:spcPts val="600"/>
              </a:spcAft>
              <a:buFont typeface="+mj-lt"/>
              <a:buAutoNum type="arabicPeriod"/>
            </a:pPr>
            <a:r>
              <a:rPr lang="en-US" altLang="zh-CN" sz="1600" dirty="0" smtClean="0"/>
              <a:t>Werner </a:t>
            </a:r>
            <a:r>
              <a:rPr lang="en-US" altLang="zh-CN" sz="1600" dirty="0" err="1" smtClean="0"/>
              <a:t>Vogels</a:t>
            </a:r>
            <a:r>
              <a:rPr lang="en-US" altLang="zh-CN" sz="1600" dirty="0" smtClean="0"/>
              <a:t>,</a:t>
            </a:r>
            <a:r>
              <a:rPr lang="en-US" altLang="zh-CN" sz="1600" b="1" dirty="0" smtClean="0"/>
              <a:t> </a:t>
            </a:r>
            <a:r>
              <a:rPr lang="en-US" altLang="zh-CN" sz="1600" b="1" i="1" dirty="0" smtClean="0"/>
              <a:t>Eventually Consistent</a:t>
            </a:r>
            <a:r>
              <a:rPr lang="en-US" altLang="zh-CN" sz="1600" dirty="0" smtClean="0"/>
              <a:t>, Communications of the ACM, January 2009, 52(1): 40-44. </a:t>
            </a:r>
          </a:p>
          <a:p>
            <a:pPr marL="457200" indent="-457200">
              <a:spcBef>
                <a:spcPts val="600"/>
              </a:spcBef>
              <a:spcAft>
                <a:spcPts val="600"/>
              </a:spcAft>
              <a:buFont typeface="+mj-lt"/>
              <a:buAutoNum type="arabicPeriod"/>
            </a:pPr>
            <a:r>
              <a:rPr lang="en-US" altLang="zh-CN" sz="1600" dirty="0" err="1" smtClean="0"/>
              <a:t>Hadoop</a:t>
            </a:r>
            <a:r>
              <a:rPr lang="en-US" altLang="zh-CN" sz="1600" dirty="0" smtClean="0"/>
              <a:t> Distributed File System </a:t>
            </a:r>
          </a:p>
          <a:p>
            <a:pPr marL="457200" indent="-457200">
              <a:spcBef>
                <a:spcPts val="600"/>
              </a:spcBef>
              <a:spcAft>
                <a:spcPts val="600"/>
              </a:spcAft>
              <a:buFont typeface="+mj-lt"/>
              <a:buAutoNum type="arabicPeriod"/>
            </a:pPr>
            <a:r>
              <a:rPr lang="en-US" altLang="zh-CN" sz="1600" dirty="0" err="1" smtClean="0"/>
              <a:t>Yuqing</a:t>
            </a:r>
            <a:r>
              <a:rPr lang="en-US" altLang="zh-CN" sz="1600" dirty="0" smtClean="0"/>
              <a:t> </a:t>
            </a:r>
            <a:r>
              <a:rPr lang="en-US" altLang="zh-CN" sz="1600" dirty="0" err="1" smtClean="0"/>
              <a:t>Zhua</a:t>
            </a:r>
            <a:r>
              <a:rPr lang="en-US" altLang="zh-CN" sz="1600" dirty="0" smtClean="0"/>
              <a:t>, </a:t>
            </a:r>
            <a:r>
              <a:rPr lang="en-US" altLang="zh-CN" sz="1600" dirty="0" err="1" smtClean="0"/>
              <a:t>Jianmin</a:t>
            </a:r>
            <a:r>
              <a:rPr lang="en-US" altLang="zh-CN" sz="1600" dirty="0" smtClean="0"/>
              <a:t> Wang, “</a:t>
            </a:r>
            <a:r>
              <a:rPr lang="en-US" altLang="zh-CN" sz="1600" b="1" dirty="0" smtClean="0"/>
              <a:t>Client-centric consistency formalization and verification for system with large-scale distributed data storage</a:t>
            </a:r>
            <a:r>
              <a:rPr lang="en-US" altLang="zh-CN" sz="1600" dirty="0" smtClean="0"/>
              <a:t>”, Future Generation Computer Systems 26 (2010) pages: 1180-1188</a:t>
            </a:r>
          </a:p>
          <a:p>
            <a:pPr marL="457200" indent="-457200">
              <a:spcBef>
                <a:spcPts val="600"/>
              </a:spcBef>
              <a:spcAft>
                <a:spcPts val="600"/>
              </a:spcAft>
              <a:buFont typeface="+mj-lt"/>
              <a:buAutoNum type="arabicPeriod"/>
            </a:pPr>
            <a:r>
              <a:rPr lang="en-US" altLang="zh-CN" sz="1600" dirty="0" smtClean="0"/>
              <a:t>“Balancing Strong and Eventual Consistency with Google Cloud </a:t>
            </a:r>
            <a:r>
              <a:rPr lang="en-US" altLang="zh-CN" sz="1600" dirty="0" err="1" smtClean="0"/>
              <a:t>Datastore</a:t>
            </a:r>
            <a:r>
              <a:rPr lang="en-US" altLang="zh-CN" sz="1600" dirty="0" smtClean="0"/>
              <a:t>”, Google cloud platform</a:t>
            </a:r>
          </a:p>
          <a:p>
            <a:pPr marL="457200" indent="-457200">
              <a:spcBef>
                <a:spcPts val="600"/>
              </a:spcBef>
              <a:spcAft>
                <a:spcPts val="600"/>
              </a:spcAft>
              <a:buFont typeface="+mj-lt"/>
              <a:buAutoNum type="arabicPeriod"/>
            </a:pPr>
            <a:r>
              <a:rPr lang="en-US" altLang="zh-CN" sz="1600" dirty="0" smtClean="0"/>
              <a:t>Tim </a:t>
            </a:r>
            <a:r>
              <a:rPr lang="en-US" altLang="zh-CN" sz="1600" dirty="0" err="1" smtClean="0"/>
              <a:t>Kraska</a:t>
            </a:r>
            <a:r>
              <a:rPr lang="en-US" altLang="zh-CN" sz="1600" dirty="0" smtClean="0"/>
              <a:t> Martin </a:t>
            </a:r>
            <a:r>
              <a:rPr lang="en-US" altLang="zh-CN" sz="1600" dirty="0" err="1" smtClean="0"/>
              <a:t>Hentschel</a:t>
            </a:r>
            <a:r>
              <a:rPr lang="en-US" altLang="zh-CN" sz="1600" dirty="0" smtClean="0"/>
              <a:t>, </a:t>
            </a:r>
            <a:r>
              <a:rPr lang="en-US" altLang="zh-CN" sz="1600" b="1" dirty="0" smtClean="0"/>
              <a:t>“Consistency Rationing in the Cloud: Pay only when it matters”, </a:t>
            </a:r>
            <a:r>
              <a:rPr lang="en-US" altLang="zh-CN" sz="1600" dirty="0" smtClean="0"/>
              <a:t>Proceedings of the VLDB Endowment VLDB Endowment </a:t>
            </a:r>
            <a:r>
              <a:rPr lang="en-US" altLang="zh-CN" sz="1600" dirty="0" err="1" smtClean="0"/>
              <a:t>Hompage</a:t>
            </a:r>
            <a:r>
              <a:rPr lang="en-US" altLang="zh-CN" sz="1600" dirty="0" smtClean="0"/>
              <a:t> archive , Volume 2 Issue 1, August 2009, </a:t>
            </a:r>
            <a:r>
              <a:rPr lang="en-US" altLang="zh-CN" sz="1600" smtClean="0"/>
              <a:t>Pages 253-264</a:t>
            </a:r>
            <a:endParaRPr lang="en-US" altLang="zh-CN" sz="1600" dirty="0" smtClean="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6" name="日期占位符 5"/>
          <p:cNvSpPr>
            <a:spLocks noGrp="1"/>
          </p:cNvSpPr>
          <p:nvPr>
            <p:ph type="dt" sz="half" idx="10"/>
          </p:nvPr>
        </p:nvSpPr>
        <p:spPr/>
        <p:txBody>
          <a:bodyPr/>
          <a:lstStyle/>
          <a:p>
            <a:r>
              <a:rPr lang="en-US" altLang="zh-CN" smtClean="0"/>
              <a:t>Ling Zhou</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65</a:t>
            </a:fld>
            <a:r>
              <a:rPr lang="en-US" altLang="zh-CN" smtClean="0"/>
              <a:t>/111</a:t>
            </a:r>
            <a:endParaRPr lang="zh-CN" altLang="en-US" dirty="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GB" altLang="zh-CN" dirty="0" smtClean="0"/>
              <a:t>Introduction</a:t>
            </a:r>
          </a:p>
          <a:p>
            <a:r>
              <a:rPr lang="en-GB" altLang="zh-CN" dirty="0" smtClean="0"/>
              <a:t>Data-Centric Consistency Models</a:t>
            </a:r>
          </a:p>
          <a:p>
            <a:r>
              <a:rPr lang="en-GB" altLang="zh-CN" dirty="0" smtClean="0"/>
              <a:t>Client-Centric Consistency Models</a:t>
            </a:r>
          </a:p>
          <a:p>
            <a:r>
              <a:rPr lang="en-GB" altLang="zh-CN" dirty="0" smtClean="0"/>
              <a:t>Replica Management</a:t>
            </a:r>
          </a:p>
          <a:p>
            <a:r>
              <a:rPr lang="en-GB" altLang="zh-CN" dirty="0" smtClean="0"/>
              <a:t>Consistency Protocols</a:t>
            </a:r>
            <a:endParaRPr lang="en-US" altLang="zh-CN" dirty="0" smtClean="0"/>
          </a:p>
          <a:p>
            <a:r>
              <a:rPr lang="en-US" altLang="zh-CN" dirty="0" smtClean="0"/>
              <a:t>Summary</a:t>
            </a:r>
          </a:p>
          <a:p>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6084168" y="4077072"/>
            <a:ext cx="2471738" cy="2143125"/>
          </a:xfrm>
          <a:prstGeom prst="rect">
            <a:avLst/>
          </a:prstGeom>
          <a:noFill/>
          <a:ln w="9525">
            <a:noFill/>
            <a:miter lim="800000"/>
            <a:headEnd/>
            <a:tailEnd/>
          </a:ln>
        </p:spPr>
      </p:pic>
      <p:sp>
        <p:nvSpPr>
          <p:cNvPr id="2" name="标题 1"/>
          <p:cNvSpPr>
            <a:spLocks noGrp="1"/>
          </p:cNvSpPr>
          <p:nvPr>
            <p:ph type="title"/>
          </p:nvPr>
        </p:nvSpPr>
        <p:spPr>
          <a:xfrm>
            <a:off x="457200" y="332656"/>
            <a:ext cx="8363272" cy="1143000"/>
          </a:xfrm>
        </p:spPr>
        <p:txBody>
          <a:bodyPr>
            <a:noAutofit/>
          </a:bodyPr>
          <a:lstStyle/>
          <a:p>
            <a:r>
              <a:rPr lang="en-US" altLang="zh-CN" sz="4000" dirty="0" smtClean="0"/>
              <a:t>Unit 7 – Consistency &amp; Replication: Outline</a:t>
            </a:r>
            <a:endParaRPr lang="zh-CN" altLang="en-US" sz="4000"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9" name="日期占位符 8"/>
          <p:cNvSpPr>
            <a:spLocks noGrp="1"/>
          </p:cNvSpPr>
          <p:nvPr>
            <p:ph type="dt" sz="half" idx="10"/>
          </p:nvPr>
        </p:nvSpPr>
        <p:spPr/>
        <p:txBody>
          <a:bodyPr/>
          <a:lstStyle/>
          <a:p>
            <a:r>
              <a:rPr lang="en-US" altLang="zh-CN" smtClean="0"/>
              <a:t>Ling Zhou</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66</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3" end="3"/>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5430"/>
            <a:ext cx="8229600" cy="1143000"/>
          </a:xfrm>
        </p:spPr>
        <p:txBody>
          <a:bodyPr/>
          <a:lstStyle/>
          <a:p>
            <a:r>
              <a:rPr lang="en-GB" altLang="zh-CN" dirty="0" smtClean="0"/>
              <a:t>Replica Management</a:t>
            </a:r>
            <a:endParaRPr lang="zh-CN" altLang="en-US" dirty="0"/>
          </a:p>
        </p:txBody>
      </p:sp>
      <p:sp>
        <p:nvSpPr>
          <p:cNvPr id="3" name="内容占位符 2"/>
          <p:cNvSpPr>
            <a:spLocks noGrp="1"/>
          </p:cNvSpPr>
          <p:nvPr>
            <p:ph idx="1"/>
          </p:nvPr>
        </p:nvSpPr>
        <p:spPr>
          <a:xfrm>
            <a:off x="457200" y="1732230"/>
            <a:ext cx="8229600" cy="3221712"/>
          </a:xfrm>
        </p:spPr>
        <p:txBody>
          <a:bodyPr/>
          <a:lstStyle/>
          <a:p>
            <a:pPr>
              <a:buNone/>
            </a:pPr>
            <a:r>
              <a:rPr lang="en-US" altLang="zh-CN" dirty="0" smtClean="0"/>
              <a:t>A key issue for DS that supports replication is to decide </a:t>
            </a:r>
            <a:r>
              <a:rPr lang="en-US" altLang="zh-CN" u="sng" dirty="0" smtClean="0"/>
              <a:t>where, when, and by whom </a:t>
            </a:r>
            <a:r>
              <a:rPr lang="en-US" altLang="zh-CN" dirty="0" smtClean="0"/>
              <a:t>replicas should be placed, and subsequently which mechanisms to use for keeping the replicas consistent.</a:t>
            </a:r>
          </a:p>
          <a:p>
            <a:pPr>
              <a:buNone/>
            </a:pPr>
            <a:r>
              <a:rPr lang="en-US" altLang="zh-CN" b="1" dirty="0" smtClean="0"/>
              <a:t>Two sub-problems: </a:t>
            </a:r>
          </a:p>
          <a:p>
            <a:pPr marL="514350" indent="-514350">
              <a:buClr>
                <a:srgbClr val="0000FF"/>
              </a:buClr>
              <a:buFont typeface="+mj-lt"/>
              <a:buAutoNum type="arabicPeriod"/>
            </a:pPr>
            <a:r>
              <a:rPr lang="en-US" altLang="zh-CN" dirty="0" smtClean="0"/>
              <a:t>replica servers placement</a:t>
            </a:r>
          </a:p>
          <a:p>
            <a:pPr marL="514350" indent="-514350">
              <a:buClr>
                <a:srgbClr val="0000FF"/>
              </a:buClr>
              <a:buFont typeface="+mj-lt"/>
              <a:buAutoNum type="arabicPeriod"/>
            </a:pPr>
            <a:r>
              <a:rPr lang="en-US" altLang="zh-CN" dirty="0" smtClean="0"/>
              <a:t>content placement</a:t>
            </a:r>
            <a:endParaRPr lang="en-US" altLang="zh-CN" i="1" dirty="0" smtClean="0"/>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grpSp>
        <p:nvGrpSpPr>
          <p:cNvPr id="17" name="组合 16"/>
          <p:cNvGrpSpPr/>
          <p:nvPr/>
        </p:nvGrpSpPr>
        <p:grpSpPr>
          <a:xfrm>
            <a:off x="4716016" y="3297758"/>
            <a:ext cx="4104456" cy="923330"/>
            <a:chOff x="4716016" y="3501008"/>
            <a:chExt cx="4104456" cy="923330"/>
          </a:xfrm>
        </p:grpSpPr>
        <p:sp>
          <p:nvSpPr>
            <p:cNvPr id="7" name="矩形 6"/>
            <p:cNvSpPr/>
            <p:nvPr/>
          </p:nvSpPr>
          <p:spPr>
            <a:xfrm>
              <a:off x="5508104" y="3501008"/>
              <a:ext cx="3312368"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CN" dirty="0" smtClean="0"/>
                <a:t>concerned with finding the </a:t>
              </a:r>
              <a:r>
                <a:rPr lang="en-US" altLang="zh-CN" dirty="0" smtClean="0">
                  <a:solidFill>
                    <a:srgbClr val="0000FF"/>
                  </a:solidFill>
                </a:rPr>
                <a:t>best locations </a:t>
              </a:r>
              <a:r>
                <a:rPr lang="en-US" altLang="zh-CN" dirty="0" smtClean="0"/>
                <a:t>to place a server that can host (part of) a data store.</a:t>
              </a:r>
              <a:endParaRPr lang="zh-CN" altLang="en-US" dirty="0"/>
            </a:p>
          </p:txBody>
        </p:sp>
        <p:cxnSp>
          <p:nvCxnSpPr>
            <p:cNvPr id="10" name="直接箭头连接符 9"/>
            <p:cNvCxnSpPr>
              <a:stCxn id="7" idx="1"/>
            </p:cNvCxnSpPr>
            <p:nvPr/>
          </p:nvCxnSpPr>
          <p:spPr>
            <a:xfrm flipH="1">
              <a:off x="4716016" y="3962673"/>
              <a:ext cx="792088" cy="33042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18" name="组合 17"/>
          <p:cNvGrpSpPr/>
          <p:nvPr/>
        </p:nvGrpSpPr>
        <p:grpSpPr>
          <a:xfrm>
            <a:off x="3851920" y="4449886"/>
            <a:ext cx="4968552" cy="1477328"/>
            <a:chOff x="3851920" y="4653136"/>
            <a:chExt cx="4968552" cy="1477328"/>
          </a:xfrm>
        </p:grpSpPr>
        <p:sp>
          <p:nvSpPr>
            <p:cNvPr id="8" name="矩形 7"/>
            <p:cNvSpPr/>
            <p:nvPr/>
          </p:nvSpPr>
          <p:spPr>
            <a:xfrm>
              <a:off x="5508104" y="4653136"/>
              <a:ext cx="3312368"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dirty="0" smtClean="0"/>
                <a:t>deals with finding the </a:t>
              </a:r>
              <a:r>
                <a:rPr lang="en-US" altLang="zh-CN" dirty="0" smtClean="0">
                  <a:solidFill>
                    <a:srgbClr val="0000FF"/>
                  </a:solidFill>
                </a:rPr>
                <a:t>best servers </a:t>
              </a:r>
              <a:r>
                <a:rPr lang="en-US" altLang="zh-CN" dirty="0" smtClean="0"/>
                <a:t>for placing content, </a:t>
              </a:r>
              <a:r>
                <a:rPr lang="en-US" altLang="zh-CN" b="1" dirty="0" smtClean="0"/>
                <a:t>NOTE: </a:t>
              </a:r>
              <a:r>
                <a:rPr lang="en-US" altLang="zh-CN" dirty="0" smtClean="0"/>
                <a:t>often means searching the optimal placement of </a:t>
              </a:r>
              <a:r>
                <a:rPr lang="en-US" altLang="zh-CN" dirty="0" smtClean="0">
                  <a:solidFill>
                    <a:srgbClr val="0000FF"/>
                  </a:solidFill>
                </a:rPr>
                <a:t>only a single </a:t>
              </a:r>
              <a:r>
                <a:rPr lang="en-US" altLang="zh-CN" dirty="0" smtClean="0"/>
                <a:t>data item</a:t>
              </a:r>
            </a:p>
          </p:txBody>
        </p:sp>
        <p:cxnSp>
          <p:nvCxnSpPr>
            <p:cNvPr id="12" name="直接箭头连接符 11"/>
            <p:cNvCxnSpPr>
              <a:stCxn id="8" idx="1"/>
            </p:cNvCxnSpPr>
            <p:nvPr/>
          </p:nvCxnSpPr>
          <p:spPr>
            <a:xfrm flipH="1" flipV="1">
              <a:off x="3851920" y="4797159"/>
              <a:ext cx="1656184" cy="59464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16" name="矩形 15"/>
          <p:cNvSpPr/>
          <p:nvPr/>
        </p:nvSpPr>
        <p:spPr>
          <a:xfrm>
            <a:off x="683568" y="5097958"/>
            <a:ext cx="3528392"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CN" dirty="0" smtClean="0"/>
              <a:t>Obviously, before content placement can take place, </a:t>
            </a:r>
            <a:r>
              <a:rPr lang="en-US" altLang="zh-CN" u="sng" dirty="0" smtClean="0"/>
              <a:t>replica servers</a:t>
            </a:r>
            <a:r>
              <a:rPr lang="en-US" altLang="zh-CN" dirty="0" smtClean="0"/>
              <a:t> will have to </a:t>
            </a:r>
            <a:r>
              <a:rPr lang="en-US" altLang="zh-CN" u="sng" dirty="0" smtClean="0">
                <a:solidFill>
                  <a:schemeClr val="tx1"/>
                </a:solidFill>
              </a:rPr>
              <a:t>be placed first</a:t>
            </a:r>
            <a:r>
              <a:rPr lang="en-US" altLang="zh-CN" dirty="0" smtClean="0"/>
              <a:t>.</a:t>
            </a:r>
            <a:endParaRPr lang="zh-CN" altLang="en-US" dirty="0"/>
          </a:p>
        </p:txBody>
      </p:sp>
      <p:sp>
        <p:nvSpPr>
          <p:cNvPr id="14" name="灯片编号占位符 13"/>
          <p:cNvSpPr>
            <a:spLocks noGrp="1"/>
          </p:cNvSpPr>
          <p:nvPr>
            <p:ph type="sldNum" sz="quarter" idx="12"/>
          </p:nvPr>
        </p:nvSpPr>
        <p:spPr/>
        <p:txBody>
          <a:bodyPr/>
          <a:lstStyle/>
          <a:p>
            <a:fld id="{0C913308-F349-4B6D-A68A-DD1791B4A57B}" type="slidenum">
              <a:rPr lang="zh-CN" altLang="en-US" smtClean="0"/>
              <a:pPr/>
              <a:t>67</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852704"/>
          </a:xfrm>
        </p:spPr>
        <p:txBody>
          <a:bodyPr/>
          <a:lstStyle/>
          <a:p>
            <a:r>
              <a:rPr lang="en-US" altLang="zh-CN" dirty="0" smtClean="0"/>
              <a:t>Replica-Server Placement (1)</a:t>
            </a:r>
            <a:endParaRPr lang="zh-CN" altLang="en-US" dirty="0"/>
          </a:p>
        </p:txBody>
      </p:sp>
      <p:sp>
        <p:nvSpPr>
          <p:cNvPr id="3" name="内容占位符 2"/>
          <p:cNvSpPr>
            <a:spLocks noGrp="1"/>
          </p:cNvSpPr>
          <p:nvPr>
            <p:ph idx="1"/>
          </p:nvPr>
        </p:nvSpPr>
        <p:spPr>
          <a:xfrm>
            <a:off x="457200" y="1196752"/>
            <a:ext cx="8229600" cy="3960440"/>
          </a:xfrm>
        </p:spPr>
        <p:txBody>
          <a:bodyPr>
            <a:normAutofit/>
          </a:bodyPr>
          <a:lstStyle/>
          <a:p>
            <a:pPr>
              <a:buNone/>
            </a:pPr>
            <a:r>
              <a:rPr lang="en-US" altLang="zh-CN" u="sng" dirty="0" smtClean="0"/>
              <a:t>Replica-Server Placement </a:t>
            </a:r>
            <a:r>
              <a:rPr lang="en-US" altLang="zh-CN" dirty="0" smtClean="0"/>
              <a:t>is NOT an </a:t>
            </a:r>
            <a:r>
              <a:rPr lang="en-US" altLang="zh-CN" u="sng" dirty="0" smtClean="0"/>
              <a:t>intensively studied problem </a:t>
            </a:r>
          </a:p>
          <a:p>
            <a:r>
              <a:rPr lang="en-US" altLang="zh-CN" dirty="0" smtClean="0"/>
              <a:t>often more of a management and </a:t>
            </a:r>
            <a:r>
              <a:rPr lang="en-US" altLang="zh-CN" dirty="0" smtClean="0">
                <a:solidFill>
                  <a:srgbClr val="0070C0"/>
                </a:solidFill>
              </a:rPr>
              <a:t>commercial issue </a:t>
            </a:r>
            <a:r>
              <a:rPr lang="en-US" altLang="zh-CN" dirty="0" smtClean="0"/>
              <a:t>than an optimization problem. </a:t>
            </a:r>
          </a:p>
          <a:p>
            <a:r>
              <a:rPr lang="en-US" altLang="zh-CN" dirty="0" smtClean="0"/>
              <a:t>Nonetheless, analysis of client and network properties are useful to come to informed decisions.</a:t>
            </a:r>
          </a:p>
          <a:p>
            <a:pPr>
              <a:spcBef>
                <a:spcPts val="1200"/>
              </a:spcBef>
              <a:buNone/>
            </a:pPr>
            <a:r>
              <a:rPr lang="en-US" altLang="zh-CN" b="1" dirty="0" smtClean="0"/>
              <a:t>Essence: </a:t>
            </a:r>
            <a:r>
              <a:rPr lang="en-US" altLang="zh-CN" dirty="0" smtClean="0"/>
              <a:t>Figure out what the best </a:t>
            </a:r>
            <a:r>
              <a:rPr lang="en-US" altLang="zh-CN" i="1" dirty="0" smtClean="0"/>
              <a:t>K</a:t>
            </a:r>
            <a:r>
              <a:rPr lang="en-US" altLang="zh-CN" dirty="0" smtClean="0"/>
              <a:t> places are out of </a:t>
            </a:r>
            <a:r>
              <a:rPr lang="en-US" altLang="zh-CN" i="1" dirty="0" smtClean="0"/>
              <a:t>N</a:t>
            </a:r>
            <a:r>
              <a:rPr lang="en-US" altLang="zh-CN" dirty="0" smtClean="0"/>
              <a:t> possible locations (</a:t>
            </a:r>
            <a:r>
              <a:rPr lang="en-US" altLang="zh-CN" i="1" dirty="0" smtClean="0"/>
              <a:t>K &lt; N</a:t>
            </a:r>
            <a:r>
              <a:rPr lang="en-US" altLang="zh-CN" dirty="0" smtClean="0"/>
              <a:t>) (</a:t>
            </a:r>
            <a:r>
              <a:rPr lang="en-US" altLang="zh-CN" dirty="0" smtClean="0">
                <a:solidFill>
                  <a:srgbClr val="0000FF"/>
                </a:solidFill>
              </a:rPr>
              <a:t>an optimization problem</a:t>
            </a:r>
            <a:r>
              <a:rPr lang="en-US" altLang="zh-CN" dirty="0" smtClean="0"/>
              <a: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dirty="0" smtClean="0"/>
              <a:t>Distributed Systems Unit 7</a:t>
            </a:r>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1115616" y="4653136"/>
            <a:ext cx="2543175" cy="1800225"/>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68</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852704"/>
          </a:xfrm>
        </p:spPr>
        <p:txBody>
          <a:bodyPr/>
          <a:lstStyle/>
          <a:p>
            <a:r>
              <a:rPr lang="en-US" altLang="zh-CN" dirty="0" smtClean="0"/>
              <a:t>Replica-Server Placement (2)</a:t>
            </a:r>
            <a:endParaRPr lang="zh-CN" altLang="en-US" dirty="0"/>
          </a:p>
        </p:txBody>
      </p:sp>
      <p:sp>
        <p:nvSpPr>
          <p:cNvPr id="3" name="内容占位符 2"/>
          <p:cNvSpPr>
            <a:spLocks noGrp="1"/>
          </p:cNvSpPr>
          <p:nvPr>
            <p:ph idx="1"/>
          </p:nvPr>
        </p:nvSpPr>
        <p:spPr>
          <a:xfrm>
            <a:off x="457200" y="1196752"/>
            <a:ext cx="8229600" cy="5339984"/>
          </a:xfrm>
        </p:spPr>
        <p:txBody>
          <a:bodyPr>
            <a:normAutofit fontScale="92500"/>
          </a:bodyPr>
          <a:lstStyle/>
          <a:p>
            <a:pPr>
              <a:spcBef>
                <a:spcPts val="1200"/>
              </a:spcBef>
              <a:buNone/>
            </a:pPr>
            <a:r>
              <a:rPr lang="en-GB" altLang="zh-CN" b="1" dirty="0" smtClean="0"/>
              <a:t>Various ways</a:t>
            </a:r>
            <a:r>
              <a:rPr lang="en-GB" altLang="zh-CN" dirty="0" smtClean="0"/>
              <a:t> to compute the best placement:</a:t>
            </a:r>
            <a:endParaRPr lang="en-US" altLang="zh-CN" dirty="0" smtClean="0"/>
          </a:p>
          <a:p>
            <a:pPr marL="514350" indent="-514350">
              <a:spcAft>
                <a:spcPts val="600"/>
              </a:spcAft>
              <a:buClr>
                <a:srgbClr val="0000FF"/>
              </a:buClr>
              <a:buFont typeface="+mj-lt"/>
              <a:buAutoNum type="arabicPeriod"/>
            </a:pPr>
            <a:r>
              <a:rPr lang="en-US" altLang="zh-CN" dirty="0" smtClean="0"/>
              <a:t>Select best location out of </a:t>
            </a:r>
            <a:r>
              <a:rPr lang="en-US" altLang="zh-CN" i="1" dirty="0" smtClean="0"/>
              <a:t>N - K </a:t>
            </a:r>
            <a:r>
              <a:rPr lang="en-US" altLang="zh-CN" dirty="0" smtClean="0"/>
              <a:t>for which the average distance to clients is minimal, given that </a:t>
            </a:r>
            <a:r>
              <a:rPr lang="en-US" altLang="zh-CN" i="1" dirty="0" smtClean="0"/>
              <a:t>K</a:t>
            </a:r>
            <a:r>
              <a:rPr lang="en-US" altLang="zh-CN" dirty="0" smtClean="0"/>
              <a:t> servers have been placed. </a:t>
            </a:r>
            <a:r>
              <a:rPr lang="en-US" altLang="zh-CN" u="sng" dirty="0" smtClean="0"/>
              <a:t>Then choose the next best server</a:t>
            </a:r>
            <a:r>
              <a:rPr lang="en-US" altLang="zh-CN" dirty="0" smtClean="0"/>
              <a:t>. (</a:t>
            </a:r>
            <a:r>
              <a:rPr lang="en-US" altLang="zh-CN" dirty="0" smtClean="0">
                <a:solidFill>
                  <a:srgbClr val="0000FF"/>
                </a:solidFill>
              </a:rPr>
              <a:t>Note:</a:t>
            </a:r>
            <a:r>
              <a:rPr lang="en-US" altLang="zh-CN" dirty="0" smtClean="0"/>
              <a:t> The first chosen location minimizes the average distance to all clients.) </a:t>
            </a:r>
            <a:r>
              <a:rPr lang="en-US" altLang="zh-CN" dirty="0" smtClean="0">
                <a:solidFill>
                  <a:srgbClr val="0000FF"/>
                </a:solidFill>
              </a:rPr>
              <a:t>Computationally expensive.</a:t>
            </a:r>
          </a:p>
          <a:p>
            <a:pPr marL="514350" indent="-514350">
              <a:spcAft>
                <a:spcPts val="600"/>
              </a:spcAft>
              <a:buClr>
                <a:srgbClr val="0000FF"/>
              </a:buClr>
              <a:buFont typeface="+mj-lt"/>
              <a:buAutoNum type="arabicPeriod"/>
            </a:pPr>
            <a:r>
              <a:rPr lang="en-US" altLang="zh-CN" dirty="0" smtClean="0"/>
              <a:t>Select the </a:t>
            </a:r>
            <a:r>
              <a:rPr lang="en-US" altLang="zh-CN" i="1" dirty="0" smtClean="0"/>
              <a:t>K</a:t>
            </a:r>
            <a:r>
              <a:rPr lang="en-US" altLang="zh-CN" dirty="0" smtClean="0"/>
              <a:t>-</a:t>
            </a:r>
            <a:r>
              <a:rPr lang="en-US" altLang="zh-CN" dirty="0" err="1" smtClean="0"/>
              <a:t>th</a:t>
            </a:r>
            <a:r>
              <a:rPr lang="en-US" altLang="zh-CN" dirty="0" smtClean="0"/>
              <a:t> largest autonomous system and </a:t>
            </a:r>
            <a:r>
              <a:rPr lang="en-US" altLang="zh-CN" u="sng" dirty="0" smtClean="0"/>
              <a:t>place a server at the best-connected host</a:t>
            </a:r>
            <a:r>
              <a:rPr lang="en-US" altLang="zh-CN" dirty="0" smtClean="0"/>
              <a:t>. </a:t>
            </a:r>
            <a:r>
              <a:rPr lang="en-US" altLang="zh-CN" dirty="0" smtClean="0">
                <a:solidFill>
                  <a:srgbClr val="0000FF"/>
                </a:solidFill>
              </a:rPr>
              <a:t>Computationally expensive</a:t>
            </a:r>
            <a:r>
              <a:rPr lang="en-US" altLang="zh-CN" dirty="0" smtClean="0"/>
              <a:t>.</a:t>
            </a:r>
          </a:p>
          <a:p>
            <a:pPr marL="514350" indent="-514350">
              <a:spcAft>
                <a:spcPts val="600"/>
              </a:spcAft>
              <a:buClr>
                <a:srgbClr val="0000FF"/>
              </a:buClr>
              <a:buFont typeface="+mj-lt"/>
              <a:buAutoNum type="arabicPeriod"/>
            </a:pPr>
            <a:r>
              <a:rPr lang="en-US" altLang="zh-CN" dirty="0" smtClean="0"/>
              <a:t>Position nodes in a </a:t>
            </a:r>
            <a:r>
              <a:rPr lang="en-US" altLang="zh-CN" i="1" dirty="0" smtClean="0"/>
              <a:t>d</a:t>
            </a:r>
            <a:r>
              <a:rPr lang="en-US" altLang="zh-CN" dirty="0" smtClean="0"/>
              <a:t>-dimensional geometric space, where distance reflects latency. </a:t>
            </a:r>
            <a:r>
              <a:rPr lang="en-US" altLang="zh-CN" u="sng" dirty="0" smtClean="0"/>
              <a:t>Identify the </a:t>
            </a:r>
            <a:r>
              <a:rPr lang="en-US" altLang="zh-CN" i="1" u="sng" dirty="0" smtClean="0"/>
              <a:t>K</a:t>
            </a:r>
            <a:r>
              <a:rPr lang="en-US" altLang="zh-CN" u="sng" dirty="0" smtClean="0"/>
              <a:t> regions with highest density</a:t>
            </a:r>
            <a:r>
              <a:rPr lang="en-US" altLang="zh-CN" dirty="0" smtClean="0"/>
              <a:t> and </a:t>
            </a:r>
            <a:r>
              <a:rPr lang="en-US" altLang="zh-CN" u="sng" dirty="0" smtClean="0"/>
              <a:t>place a server in every one</a:t>
            </a:r>
            <a:r>
              <a:rPr lang="en-US" altLang="zh-CN" dirty="0" smtClean="0"/>
              <a:t>. </a:t>
            </a:r>
            <a:r>
              <a:rPr lang="en-US" altLang="zh-CN" dirty="0" smtClean="0">
                <a:solidFill>
                  <a:srgbClr val="FF0000"/>
                </a:solidFill>
              </a:rPr>
              <a:t>Computationally cheap. (Done in real-time)</a:t>
            </a:r>
            <a:endParaRPr lang="zh-CN" altLang="en-US" dirty="0">
              <a:solidFill>
                <a:srgbClr val="FF0000"/>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69</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924712"/>
          </a:xfrm>
        </p:spPr>
        <p:txBody>
          <a:bodyPr>
            <a:normAutofit fontScale="90000"/>
          </a:bodyPr>
          <a:lstStyle/>
          <a:p>
            <a:r>
              <a:rPr lang="en-US" altLang="zh-CN" dirty="0" smtClean="0"/>
              <a:t>Replication as Scaling Technique (1)</a:t>
            </a:r>
            <a:endParaRPr lang="zh-CN" altLang="en-US" dirty="0"/>
          </a:p>
        </p:txBody>
      </p:sp>
      <p:sp>
        <p:nvSpPr>
          <p:cNvPr id="3" name="内容占位符 2"/>
          <p:cNvSpPr>
            <a:spLocks noGrp="1"/>
          </p:cNvSpPr>
          <p:nvPr>
            <p:ph idx="1"/>
          </p:nvPr>
        </p:nvSpPr>
        <p:spPr>
          <a:xfrm>
            <a:off x="457200" y="1340768"/>
            <a:ext cx="8229600" cy="5040560"/>
          </a:xfrm>
        </p:spPr>
        <p:txBody>
          <a:bodyPr>
            <a:normAutofit fontScale="92500" lnSpcReduction="20000"/>
          </a:bodyPr>
          <a:lstStyle/>
          <a:p>
            <a:r>
              <a:rPr lang="en-US" altLang="zh-CN" u="sng" dirty="0" smtClean="0"/>
              <a:t>Replication and caching </a:t>
            </a:r>
            <a:r>
              <a:rPr lang="en-US" altLang="zh-CN" dirty="0" smtClean="0"/>
              <a:t>for performance are widely applied as scaling techniques.</a:t>
            </a:r>
          </a:p>
          <a:p>
            <a:r>
              <a:rPr lang="en-US" altLang="zh-CN" dirty="0" smtClean="0"/>
              <a:t>A possible </a:t>
            </a:r>
            <a:r>
              <a:rPr lang="en-US" altLang="zh-CN" u="sng" dirty="0" smtClean="0"/>
              <a:t>trade-off</a:t>
            </a:r>
            <a:r>
              <a:rPr lang="en-US" altLang="zh-CN" dirty="0" smtClean="0"/>
              <a:t> that needs to be made is that keeping copies up to date may </a:t>
            </a:r>
            <a:r>
              <a:rPr lang="en-US" altLang="zh-CN" u="sng" dirty="0" smtClean="0"/>
              <a:t>require more network bandwidth</a:t>
            </a:r>
          </a:p>
          <a:p>
            <a:pPr>
              <a:buNone/>
            </a:pPr>
            <a:endParaRPr lang="en-US" altLang="zh-CN" b="1" dirty="0" smtClean="0"/>
          </a:p>
          <a:p>
            <a:pPr>
              <a:buNone/>
            </a:pPr>
            <a:r>
              <a:rPr lang="en-US" altLang="zh-CN" b="1" dirty="0" smtClean="0"/>
              <a:t>Example:</a:t>
            </a:r>
          </a:p>
          <a:p>
            <a:r>
              <a:rPr lang="en-US" altLang="zh-CN" dirty="0" smtClean="0"/>
              <a:t>Consider a process </a:t>
            </a:r>
            <a:r>
              <a:rPr lang="en-US" altLang="zh-CN" i="1" dirty="0" smtClean="0"/>
              <a:t>P </a:t>
            </a:r>
            <a:r>
              <a:rPr lang="en-US" altLang="zh-CN" dirty="0" smtClean="0"/>
              <a:t>that </a:t>
            </a:r>
            <a:r>
              <a:rPr lang="en-US" altLang="zh-CN" dirty="0" smtClean="0">
                <a:solidFill>
                  <a:srgbClr val="0000FF"/>
                </a:solidFill>
              </a:rPr>
              <a:t>accesses</a:t>
            </a:r>
            <a:r>
              <a:rPr lang="en-US" altLang="zh-CN" dirty="0" smtClean="0"/>
              <a:t> a local replica </a:t>
            </a:r>
            <a:r>
              <a:rPr lang="en-US" altLang="zh-CN" i="1" dirty="0" smtClean="0">
                <a:solidFill>
                  <a:srgbClr val="0000FF"/>
                </a:solidFill>
              </a:rPr>
              <a:t>N</a:t>
            </a:r>
            <a:r>
              <a:rPr lang="en-US" altLang="zh-CN" dirty="0" smtClean="0"/>
              <a:t> times per second, whereas the replica itself is </a:t>
            </a:r>
            <a:r>
              <a:rPr lang="en-US" altLang="zh-CN" dirty="0" smtClean="0">
                <a:solidFill>
                  <a:srgbClr val="0000FF"/>
                </a:solidFill>
              </a:rPr>
              <a:t>updated</a:t>
            </a:r>
            <a:r>
              <a:rPr lang="en-US" altLang="zh-CN" dirty="0" smtClean="0"/>
              <a:t> </a:t>
            </a:r>
            <a:r>
              <a:rPr lang="en-US" altLang="zh-CN" i="1" dirty="0" smtClean="0">
                <a:solidFill>
                  <a:srgbClr val="0000FF"/>
                </a:solidFill>
              </a:rPr>
              <a:t>M</a:t>
            </a:r>
            <a:r>
              <a:rPr lang="en-US" altLang="zh-CN" dirty="0" smtClean="0"/>
              <a:t> times per second.</a:t>
            </a:r>
          </a:p>
          <a:p>
            <a:r>
              <a:rPr lang="en-US" altLang="zh-CN" dirty="0" smtClean="0"/>
              <a:t>If </a:t>
            </a:r>
            <a:r>
              <a:rPr lang="en-US" altLang="zh-CN" i="1" dirty="0" smtClean="0"/>
              <a:t>N </a:t>
            </a:r>
            <a:r>
              <a:rPr lang="en-US" altLang="zh-CN" dirty="0" smtClean="0">
                <a:ea typeface="MS UI Gothic"/>
                <a:cs typeface="Rod"/>
              </a:rPr>
              <a:t>≪ </a:t>
            </a:r>
            <a:r>
              <a:rPr lang="en-US" altLang="zh-CN" i="1" dirty="0" smtClean="0">
                <a:ea typeface="MS UI Gothic"/>
                <a:cs typeface="Rod"/>
              </a:rPr>
              <a:t>M</a:t>
            </a:r>
            <a:r>
              <a:rPr lang="en-US" altLang="zh-CN" i="1" dirty="0" smtClean="0"/>
              <a:t>, </a:t>
            </a:r>
            <a:r>
              <a:rPr lang="en-US" altLang="zh-CN" dirty="0" smtClean="0"/>
              <a:t>many updated versions of the local replica will never be accessed by </a:t>
            </a:r>
            <a:r>
              <a:rPr lang="en-US" altLang="zh-CN" i="1" dirty="0" smtClean="0"/>
              <a:t>P</a:t>
            </a:r>
            <a:r>
              <a:rPr lang="en-US" altLang="zh-CN" dirty="0" smtClean="0"/>
              <a:t>, rendering the network communication for those versions useless. </a:t>
            </a:r>
          </a:p>
          <a:p>
            <a:r>
              <a:rPr lang="en-US" altLang="zh-CN" b="1" dirty="0" smtClean="0"/>
              <a:t>Solution: </a:t>
            </a:r>
            <a:r>
              <a:rPr lang="en-US" altLang="zh-CN" dirty="0" smtClean="0"/>
              <a:t>In this case, it may have been</a:t>
            </a:r>
            <a:r>
              <a:rPr lang="en-US" altLang="zh-CN" dirty="0" smtClean="0">
                <a:sym typeface="Wingdings"/>
              </a:rPr>
              <a:t></a:t>
            </a:r>
            <a:r>
              <a:rPr lang="en-US" altLang="zh-CN" dirty="0" smtClean="0"/>
              <a:t> better </a:t>
            </a:r>
            <a:r>
              <a:rPr lang="en-US" altLang="zh-CN" b="1" i="1" dirty="0" smtClean="0"/>
              <a:t>not</a:t>
            </a:r>
            <a:r>
              <a:rPr lang="en-US" altLang="zh-CN" dirty="0" smtClean="0"/>
              <a:t> to install a local replica close to </a:t>
            </a:r>
            <a:r>
              <a:rPr lang="en-US" altLang="zh-CN" i="1" dirty="0" smtClean="0"/>
              <a:t>P</a:t>
            </a:r>
            <a:r>
              <a:rPr lang="en-US" altLang="zh-CN" dirty="0" smtClean="0"/>
              <a:t>, or</a:t>
            </a:r>
            <a:r>
              <a:rPr lang="en-US" altLang="zh-CN" dirty="0" smtClean="0">
                <a:sym typeface="Wingdings"/>
              </a:rPr>
              <a:t></a:t>
            </a:r>
            <a:r>
              <a:rPr lang="en-US" altLang="zh-CN" dirty="0" smtClean="0"/>
              <a:t> to apply a</a:t>
            </a:r>
            <a:r>
              <a:rPr lang="en-US" altLang="zh-CN" i="1" dirty="0" smtClean="0"/>
              <a:t> </a:t>
            </a:r>
            <a:r>
              <a:rPr lang="en-US" altLang="zh-CN" dirty="0" smtClean="0"/>
              <a:t>different strategy for updating the replica.</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7</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cstate="print"/>
          <a:srcRect/>
          <a:stretch>
            <a:fillRect/>
          </a:stretch>
        </p:blipFill>
        <p:spPr bwMode="auto">
          <a:xfrm>
            <a:off x="539552" y="4224337"/>
            <a:ext cx="4420553" cy="2633663"/>
          </a:xfrm>
          <a:prstGeom prst="rect">
            <a:avLst/>
          </a:prstGeom>
          <a:noFill/>
          <a:ln w="9525">
            <a:noFill/>
            <a:miter lim="800000"/>
            <a:headEnd/>
            <a:tailEnd/>
          </a:ln>
        </p:spPr>
      </p:pic>
      <p:sp>
        <p:nvSpPr>
          <p:cNvPr id="2" name="标题 1"/>
          <p:cNvSpPr>
            <a:spLocks noGrp="1"/>
          </p:cNvSpPr>
          <p:nvPr>
            <p:ph type="title"/>
          </p:nvPr>
        </p:nvSpPr>
        <p:spPr>
          <a:xfrm>
            <a:off x="457200" y="332656"/>
            <a:ext cx="8229600" cy="864096"/>
          </a:xfrm>
        </p:spPr>
        <p:txBody>
          <a:bodyPr>
            <a:normAutofit/>
          </a:bodyPr>
          <a:lstStyle/>
          <a:p>
            <a:r>
              <a:rPr lang="en-US" altLang="zh-CN" sz="4400" dirty="0" smtClean="0"/>
              <a:t>Replica-Server Placement (3)</a:t>
            </a:r>
            <a:endParaRPr lang="zh-CN" altLang="en-US" sz="4400" dirty="0"/>
          </a:p>
        </p:txBody>
      </p:sp>
      <p:sp>
        <p:nvSpPr>
          <p:cNvPr id="3" name="内容占位符 2"/>
          <p:cNvSpPr>
            <a:spLocks noGrp="1"/>
          </p:cNvSpPr>
          <p:nvPr>
            <p:ph idx="1"/>
          </p:nvPr>
        </p:nvSpPr>
        <p:spPr>
          <a:xfrm>
            <a:off x="395536" y="1268760"/>
            <a:ext cx="8280920" cy="3240360"/>
          </a:xfrm>
        </p:spPr>
        <p:txBody>
          <a:bodyPr>
            <a:normAutofit fontScale="85000" lnSpcReduction="20000"/>
          </a:bodyPr>
          <a:lstStyle/>
          <a:p>
            <a:pPr>
              <a:spcBef>
                <a:spcPts val="1200"/>
              </a:spcBef>
            </a:pPr>
            <a:r>
              <a:rPr lang="en-US" altLang="zh-CN" dirty="0" smtClean="0">
                <a:solidFill>
                  <a:srgbClr val="0070C0"/>
                </a:solidFill>
              </a:rPr>
              <a:t>Computationally-complex</a:t>
            </a:r>
            <a:r>
              <a:rPr lang="en-US" altLang="zh-CN" dirty="0" smtClean="0"/>
              <a:t> problems can be </a:t>
            </a:r>
            <a:r>
              <a:rPr lang="en-US" altLang="zh-CN" dirty="0" smtClean="0">
                <a:solidFill>
                  <a:srgbClr val="0070C0"/>
                </a:solidFill>
              </a:rPr>
              <a:t>solved only through heuristics</a:t>
            </a:r>
            <a:r>
              <a:rPr lang="en-US" altLang="zh-CN" dirty="0" smtClean="0"/>
              <a:t>. </a:t>
            </a:r>
          </a:p>
          <a:p>
            <a:pPr lvl="1">
              <a:spcBef>
                <a:spcPts val="1200"/>
              </a:spcBef>
            </a:pPr>
            <a:r>
              <a:rPr lang="en-US" altLang="zh-CN" dirty="0" smtClean="0"/>
              <a:t>for even a few thousand locations, a computation may need to run for tens of minutes. </a:t>
            </a:r>
          </a:p>
          <a:p>
            <a:pPr>
              <a:spcBef>
                <a:spcPts val="1200"/>
              </a:spcBef>
            </a:pPr>
            <a:r>
              <a:rPr lang="en-US" altLang="zh-CN" u="sng" dirty="0" smtClean="0"/>
              <a:t>Long computational time </a:t>
            </a:r>
            <a:r>
              <a:rPr lang="en-US" altLang="zh-CN" dirty="0" smtClean="0"/>
              <a:t>may be </a:t>
            </a:r>
            <a:r>
              <a:rPr lang="en-US" altLang="zh-CN" u="sng" dirty="0" smtClean="0"/>
              <a:t>unacceptable,</a:t>
            </a:r>
            <a:r>
              <a:rPr lang="en-US" altLang="zh-CN" dirty="0" smtClean="0"/>
              <a:t> notably when there are </a:t>
            </a:r>
            <a:r>
              <a:rPr lang="en-US" altLang="zh-CN" b="1" dirty="0" smtClean="0"/>
              <a:t>flash crowds</a:t>
            </a:r>
            <a:r>
              <a:rPr lang="en-US" altLang="zh-CN" dirty="0" smtClean="0"/>
              <a:t> (a sudden burst of requests for one specific site, which occur regularly on the Internet).</a:t>
            </a:r>
          </a:p>
          <a:p>
            <a:pPr>
              <a:spcBef>
                <a:spcPts val="1200"/>
              </a:spcBef>
            </a:pPr>
            <a:r>
              <a:rPr lang="en-US" altLang="zh-CN" dirty="0" smtClean="0"/>
              <a:t>In that case, </a:t>
            </a:r>
            <a:r>
              <a:rPr lang="en-US" altLang="zh-CN" dirty="0" smtClean="0">
                <a:solidFill>
                  <a:srgbClr val="0000FF"/>
                </a:solidFill>
              </a:rPr>
              <a:t>quickly determining </a:t>
            </a:r>
            <a:r>
              <a:rPr lang="en-US" altLang="zh-CN" u="sng" dirty="0" smtClean="0"/>
              <a:t>where replica servers are needed</a:t>
            </a:r>
            <a:r>
              <a:rPr lang="en-US" altLang="zh-CN" dirty="0" smtClean="0"/>
              <a:t> is essential, after which a specific one can be selected for content placement.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10" name="图片 9" descr="BeyondIntegration_PeakTime.png"/>
          <p:cNvPicPr>
            <a:picLocks noChangeAspect="1"/>
          </p:cNvPicPr>
          <p:nvPr/>
        </p:nvPicPr>
        <p:blipFill>
          <a:blip r:embed="rId4" cstate="print"/>
          <a:stretch>
            <a:fillRect/>
          </a:stretch>
        </p:blipFill>
        <p:spPr>
          <a:xfrm>
            <a:off x="5292080" y="5085184"/>
            <a:ext cx="3606350" cy="1517461"/>
          </a:xfrm>
          <a:prstGeom prst="rect">
            <a:avLst/>
          </a:prstGeom>
        </p:spPr>
      </p:pic>
      <p:sp>
        <p:nvSpPr>
          <p:cNvPr id="9" name="灯片编号占位符 8"/>
          <p:cNvSpPr>
            <a:spLocks noGrp="1"/>
          </p:cNvSpPr>
          <p:nvPr>
            <p:ph type="sldNum" sz="quarter" idx="12"/>
          </p:nvPr>
        </p:nvSpPr>
        <p:spPr/>
        <p:txBody>
          <a:bodyPr/>
          <a:lstStyle/>
          <a:p>
            <a:fld id="{0C913308-F349-4B6D-A68A-DD1791B4A57B}" type="slidenum">
              <a:rPr lang="zh-CN" altLang="en-US" smtClean="0"/>
              <a:pPr/>
              <a:t>70</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864096"/>
          </a:xfrm>
        </p:spPr>
        <p:txBody>
          <a:bodyPr>
            <a:normAutofit/>
          </a:bodyPr>
          <a:lstStyle/>
          <a:p>
            <a:r>
              <a:rPr lang="en-US" altLang="zh-CN" sz="4400" dirty="0" smtClean="0"/>
              <a:t>Replica-Server Placement (4)</a:t>
            </a:r>
            <a:endParaRPr lang="zh-CN" altLang="en-US" sz="44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7" name="Picture 4" descr="07-16"/>
          <p:cNvPicPr>
            <a:picLocks noChangeAspect="1" noChangeArrowheads="1"/>
          </p:cNvPicPr>
          <p:nvPr/>
        </p:nvPicPr>
        <p:blipFill>
          <a:blip r:embed="rId2" cstate="print"/>
          <a:srcRect/>
          <a:stretch>
            <a:fillRect/>
          </a:stretch>
        </p:blipFill>
        <p:spPr bwMode="auto">
          <a:xfrm>
            <a:off x="2483768" y="4221088"/>
            <a:ext cx="4305300" cy="2105025"/>
          </a:xfrm>
          <a:prstGeom prst="rect">
            <a:avLst/>
          </a:prstGeom>
          <a:noFill/>
        </p:spPr>
      </p:pic>
      <p:sp>
        <p:nvSpPr>
          <p:cNvPr id="9" name="内容占位符 8"/>
          <p:cNvSpPr>
            <a:spLocks noGrp="1"/>
          </p:cNvSpPr>
          <p:nvPr>
            <p:ph idx="1"/>
          </p:nvPr>
        </p:nvSpPr>
        <p:spPr>
          <a:xfrm>
            <a:off x="457200" y="1412776"/>
            <a:ext cx="8229600" cy="4911824"/>
          </a:xfrm>
        </p:spPr>
        <p:txBody>
          <a:bodyPr/>
          <a:lstStyle/>
          <a:p>
            <a:r>
              <a:rPr lang="en-US" altLang="zh-CN" dirty="0" smtClean="0"/>
              <a:t>To identify these clusters, the entire space is partitioned into </a:t>
            </a:r>
            <a:r>
              <a:rPr lang="en-US" altLang="zh-CN" dirty="0" smtClean="0">
                <a:solidFill>
                  <a:srgbClr val="0000FF"/>
                </a:solidFill>
              </a:rPr>
              <a:t>cells. </a:t>
            </a:r>
            <a:r>
              <a:rPr lang="en-US" altLang="zh-CN" dirty="0" smtClean="0"/>
              <a:t>The </a:t>
            </a:r>
            <a:r>
              <a:rPr lang="en-US" altLang="zh-CN" dirty="0" smtClean="0">
                <a:solidFill>
                  <a:srgbClr val="0000FF"/>
                </a:solidFill>
              </a:rPr>
              <a:t>cell size </a:t>
            </a:r>
            <a:r>
              <a:rPr lang="en-US" altLang="zh-CN" dirty="0" smtClean="0"/>
              <a:t>is important.</a:t>
            </a:r>
          </a:p>
          <a:p>
            <a:r>
              <a:rPr lang="en-US" altLang="zh-CN" dirty="0" smtClean="0">
                <a:solidFill>
                  <a:srgbClr val="0000FF"/>
                </a:solidFill>
              </a:rPr>
              <a:t>Too large:</a:t>
            </a:r>
            <a:r>
              <a:rPr lang="en-US" altLang="zh-CN" dirty="0" smtClean="0"/>
              <a:t> multiple clusters of nodes may be contained in the same cell. </a:t>
            </a:r>
            <a:r>
              <a:rPr lang="en-US" altLang="zh-CN" dirty="0" smtClean="0">
                <a:sym typeface="Wingdings"/>
              </a:rPr>
              <a:t></a:t>
            </a:r>
            <a:r>
              <a:rPr lang="en-US" altLang="zh-CN" dirty="0" smtClean="0"/>
              <a:t> too few replica servers</a:t>
            </a:r>
          </a:p>
          <a:p>
            <a:r>
              <a:rPr lang="en-US" altLang="zh-CN" dirty="0" smtClean="0">
                <a:solidFill>
                  <a:srgbClr val="0000FF"/>
                </a:solidFill>
              </a:rPr>
              <a:t>Too small: </a:t>
            </a:r>
            <a:r>
              <a:rPr lang="en-US" altLang="zh-CN" dirty="0" smtClean="0"/>
              <a:t>a single cluster is spread across a number of cells </a:t>
            </a:r>
            <a:r>
              <a:rPr lang="en-US" altLang="zh-CN" dirty="0" smtClean="0">
                <a:sym typeface="Wingdings"/>
              </a:rPr>
              <a:t> </a:t>
            </a:r>
            <a:r>
              <a:rPr lang="en-US" altLang="zh-CN" dirty="0" smtClean="0"/>
              <a:t>too many replica servers</a:t>
            </a:r>
            <a:endParaRPr lang="zh-CN" altLang="en-US" dirty="0" smtClean="0"/>
          </a:p>
          <a:p>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71</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852704"/>
          </a:xfrm>
        </p:spPr>
        <p:txBody>
          <a:bodyPr>
            <a:normAutofit fontScale="90000"/>
          </a:bodyPr>
          <a:lstStyle/>
          <a:p>
            <a:r>
              <a:rPr lang="en-US" altLang="zh-CN" dirty="0" smtClean="0"/>
              <a:t>Content Replication and Placement</a:t>
            </a:r>
            <a:endParaRPr lang="zh-CN" altLang="en-US" dirty="0"/>
          </a:p>
        </p:txBody>
      </p:sp>
      <p:sp>
        <p:nvSpPr>
          <p:cNvPr id="3" name="内容占位符 2"/>
          <p:cNvSpPr>
            <a:spLocks noGrp="1"/>
          </p:cNvSpPr>
          <p:nvPr>
            <p:ph idx="1"/>
          </p:nvPr>
        </p:nvSpPr>
        <p:spPr>
          <a:xfrm>
            <a:off x="251520" y="1329376"/>
            <a:ext cx="7128792" cy="4907936"/>
          </a:xfrm>
        </p:spPr>
        <p:txBody>
          <a:bodyPr>
            <a:normAutofit/>
          </a:bodyPr>
          <a:lstStyle/>
          <a:p>
            <a:pPr>
              <a:buNone/>
            </a:pPr>
            <a:r>
              <a:rPr lang="en-US" altLang="zh-CN" b="1" dirty="0" smtClean="0"/>
              <a:t>Distinguish different processes</a:t>
            </a:r>
          </a:p>
          <a:p>
            <a:pPr>
              <a:buNone/>
            </a:pPr>
            <a:r>
              <a:rPr lang="en-US" altLang="zh-CN" dirty="0" smtClean="0"/>
              <a:t>A process is capable of hosting a replica of an object or data:</a:t>
            </a:r>
          </a:p>
          <a:p>
            <a:r>
              <a:rPr lang="en-US" altLang="zh-CN" dirty="0" smtClean="0">
                <a:solidFill>
                  <a:srgbClr val="0000FF"/>
                </a:solidFill>
              </a:rPr>
              <a:t>Permanent replicas: </a:t>
            </a:r>
            <a:r>
              <a:rPr lang="en-US" altLang="zh-CN" dirty="0" smtClean="0"/>
              <a:t>Process/machine always having a replica </a:t>
            </a:r>
          </a:p>
          <a:p>
            <a:r>
              <a:rPr lang="en-US" altLang="zh-CN" dirty="0" smtClean="0">
                <a:solidFill>
                  <a:srgbClr val="0000FF"/>
                </a:solidFill>
              </a:rPr>
              <a:t>Server-initiated replica: </a:t>
            </a:r>
            <a:r>
              <a:rPr lang="en-US" altLang="zh-CN" dirty="0" smtClean="0"/>
              <a:t>Process that can dynamically host a replica </a:t>
            </a:r>
            <a:r>
              <a:rPr lang="en-US" altLang="zh-CN" u="sng" dirty="0" smtClean="0"/>
              <a:t>on request of another server</a:t>
            </a:r>
            <a:r>
              <a:rPr lang="en-US" altLang="zh-CN" dirty="0" smtClean="0"/>
              <a:t> in the data store</a:t>
            </a:r>
          </a:p>
          <a:p>
            <a:r>
              <a:rPr lang="en-US" altLang="zh-CN" dirty="0" smtClean="0">
                <a:solidFill>
                  <a:srgbClr val="0000FF"/>
                </a:solidFill>
              </a:rPr>
              <a:t>Client-initiated replica: </a:t>
            </a:r>
            <a:r>
              <a:rPr lang="en-US" altLang="zh-CN" dirty="0" smtClean="0"/>
              <a:t>Process that can dynamically host a replica </a:t>
            </a:r>
            <a:r>
              <a:rPr lang="en-US" altLang="zh-CN" u="sng" dirty="0" smtClean="0"/>
              <a:t>on request of a client </a:t>
            </a:r>
            <a:r>
              <a:rPr lang="en-US" altLang="zh-CN" dirty="0" smtClean="0"/>
              <a:t>(client cache)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1027" name="Picture 3"/>
          <p:cNvPicPr>
            <a:picLocks noChangeAspect="1" noChangeArrowheads="1"/>
          </p:cNvPicPr>
          <p:nvPr/>
        </p:nvPicPr>
        <p:blipFill>
          <a:blip r:embed="rId2" cstate="print"/>
          <a:srcRect l="39583" t="6670" r="3831" b="4446"/>
          <a:stretch>
            <a:fillRect/>
          </a:stretch>
        </p:blipFill>
        <p:spPr bwMode="auto">
          <a:xfrm>
            <a:off x="7164288" y="1196752"/>
            <a:ext cx="1595401" cy="1439225"/>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l="15118" t="3360" r="10079" b="5039"/>
          <a:stretch>
            <a:fillRect/>
          </a:stretch>
        </p:blipFill>
        <p:spPr bwMode="auto">
          <a:xfrm>
            <a:off x="6876256" y="3573016"/>
            <a:ext cx="2137482" cy="1963144"/>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72</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normAutofit/>
          </a:bodyPr>
          <a:lstStyle/>
          <a:p>
            <a:r>
              <a:rPr lang="en-US" altLang="zh-CN" sz="3600" dirty="0" smtClean="0"/>
              <a:t>Relationship Among Different Kinds of Replicas</a:t>
            </a:r>
            <a:endParaRPr lang="zh-CN" altLang="en-US" sz="3600"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7" name="Picture 4" descr="07-17"/>
          <p:cNvPicPr>
            <a:picLocks noChangeAspect="1" noChangeArrowheads="1"/>
          </p:cNvPicPr>
          <p:nvPr/>
        </p:nvPicPr>
        <p:blipFill>
          <a:blip r:embed="rId2" cstate="print"/>
          <a:srcRect/>
          <a:stretch>
            <a:fillRect/>
          </a:stretch>
        </p:blipFill>
        <p:spPr bwMode="auto">
          <a:xfrm>
            <a:off x="395536" y="3068960"/>
            <a:ext cx="8166735" cy="2846070"/>
          </a:xfrm>
          <a:prstGeom prst="rect">
            <a:avLst/>
          </a:prstGeom>
          <a:noFill/>
        </p:spPr>
      </p:pic>
      <p:sp>
        <p:nvSpPr>
          <p:cNvPr id="9" name="内容占位符 8"/>
          <p:cNvSpPr>
            <a:spLocks noGrp="1"/>
          </p:cNvSpPr>
          <p:nvPr>
            <p:ph idx="1"/>
          </p:nvPr>
        </p:nvSpPr>
        <p:spPr/>
        <p:txBody>
          <a:bodyPr/>
          <a:lstStyle/>
          <a:p>
            <a:r>
              <a:rPr lang="en-US" altLang="zh-CN" dirty="0" smtClean="0">
                <a:ea typeface="宋体" charset="-122"/>
              </a:rPr>
              <a:t>The logical organization of different kinds of copies of a data store into three concentric rings</a:t>
            </a:r>
            <a:endParaRPr lang="zh-CN" altLang="en-US" dirty="0" smtClean="0"/>
          </a:p>
          <a:p>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73</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852704"/>
          </a:xfrm>
        </p:spPr>
        <p:txBody>
          <a:bodyPr/>
          <a:lstStyle/>
          <a:p>
            <a:r>
              <a:rPr lang="en-US" altLang="zh-CN" dirty="0" smtClean="0"/>
              <a:t>Permanent Replicas</a:t>
            </a:r>
            <a:endParaRPr lang="zh-CN" altLang="en-US" dirty="0"/>
          </a:p>
        </p:txBody>
      </p:sp>
      <p:sp>
        <p:nvSpPr>
          <p:cNvPr id="3" name="内容占位符 2"/>
          <p:cNvSpPr>
            <a:spLocks noGrp="1"/>
          </p:cNvSpPr>
          <p:nvPr>
            <p:ph idx="1"/>
          </p:nvPr>
        </p:nvSpPr>
        <p:spPr>
          <a:xfrm>
            <a:off x="457200" y="1628800"/>
            <a:ext cx="8229600" cy="4695800"/>
          </a:xfrm>
        </p:spPr>
        <p:txBody>
          <a:bodyPr>
            <a:normAutofit fontScale="92500" lnSpcReduction="10000"/>
          </a:bodyPr>
          <a:lstStyle/>
          <a:p>
            <a:pPr>
              <a:buNone/>
            </a:pPr>
            <a:r>
              <a:rPr lang="en-US" altLang="zh-CN" b="1" dirty="0" smtClean="0"/>
              <a:t>Description:</a:t>
            </a:r>
          </a:p>
          <a:p>
            <a:r>
              <a:rPr lang="en-US" altLang="zh-CN" dirty="0" smtClean="0"/>
              <a:t>the </a:t>
            </a:r>
            <a:r>
              <a:rPr lang="en-US" altLang="zh-CN" u="sng" dirty="0" smtClean="0">
                <a:solidFill>
                  <a:srgbClr val="FF0000"/>
                </a:solidFill>
              </a:rPr>
              <a:t>initial set </a:t>
            </a:r>
            <a:r>
              <a:rPr lang="en-US" altLang="zh-CN" u="sng" dirty="0" smtClean="0"/>
              <a:t>of replicas</a:t>
            </a:r>
            <a:r>
              <a:rPr lang="en-US" altLang="zh-CN" dirty="0" smtClean="0"/>
              <a:t> that constitute a distributed data store. </a:t>
            </a:r>
          </a:p>
          <a:p>
            <a:r>
              <a:rPr lang="en-US" altLang="zh-CN" dirty="0" smtClean="0"/>
              <a:t>the </a:t>
            </a:r>
            <a:r>
              <a:rPr lang="en-US" altLang="zh-CN" u="sng" dirty="0" smtClean="0">
                <a:solidFill>
                  <a:srgbClr val="0070C0"/>
                </a:solidFill>
              </a:rPr>
              <a:t>number</a:t>
            </a:r>
            <a:r>
              <a:rPr lang="en-US" altLang="zh-CN" dirty="0" smtClean="0"/>
              <a:t> of permanent replicas </a:t>
            </a:r>
            <a:r>
              <a:rPr lang="en-US" altLang="zh-CN" u="sng" dirty="0" smtClean="0"/>
              <a:t>is</a:t>
            </a:r>
            <a:r>
              <a:rPr lang="zh-CN" altLang="en-US" u="sng" dirty="0" smtClean="0"/>
              <a:t> </a:t>
            </a:r>
            <a:r>
              <a:rPr lang="en-US" altLang="zh-CN" u="sng" dirty="0" smtClean="0">
                <a:solidFill>
                  <a:srgbClr val="0070C0"/>
                </a:solidFill>
              </a:rPr>
              <a:t>small.</a:t>
            </a:r>
          </a:p>
          <a:p>
            <a:pPr>
              <a:spcBef>
                <a:spcPts val="1200"/>
              </a:spcBef>
              <a:buNone/>
            </a:pPr>
            <a:r>
              <a:rPr lang="en-US" altLang="zh-CN" b="1" dirty="0" smtClean="0"/>
              <a:t>Example: two forms of distributing a Web site</a:t>
            </a:r>
          </a:p>
          <a:p>
            <a:r>
              <a:rPr lang="en-US" altLang="zh-CN" dirty="0" smtClean="0"/>
              <a:t>the files are </a:t>
            </a:r>
            <a:r>
              <a:rPr lang="en-US" altLang="zh-CN" dirty="0" smtClean="0">
                <a:solidFill>
                  <a:srgbClr val="0000FF"/>
                </a:solidFill>
              </a:rPr>
              <a:t>replicated </a:t>
            </a:r>
            <a:r>
              <a:rPr lang="en-US" altLang="zh-CN" dirty="0" smtClean="0"/>
              <a:t>across a limited number of servers </a:t>
            </a:r>
            <a:r>
              <a:rPr lang="en-US" altLang="zh-CN" dirty="0" smtClean="0">
                <a:solidFill>
                  <a:srgbClr val="0000FF"/>
                </a:solidFill>
              </a:rPr>
              <a:t>at a single location</a:t>
            </a:r>
            <a:r>
              <a:rPr lang="en-US" altLang="zh-CN" dirty="0" smtClean="0"/>
              <a:t>. </a:t>
            </a:r>
          </a:p>
          <a:p>
            <a:pPr lvl="1"/>
            <a:r>
              <a:rPr lang="en-US" altLang="zh-CN" dirty="0" smtClean="0"/>
              <a:t>Whenever a request comes in, it is forwarded to one of the servers, e.g., using a round-robin strategy.</a:t>
            </a:r>
          </a:p>
          <a:p>
            <a:pPr>
              <a:spcBef>
                <a:spcPts val="600"/>
              </a:spcBef>
            </a:pPr>
            <a:r>
              <a:rPr lang="en-US" altLang="zh-CN" dirty="0" smtClean="0">
                <a:solidFill>
                  <a:srgbClr val="0000FF"/>
                </a:solidFill>
              </a:rPr>
              <a:t>Mirroring: </a:t>
            </a:r>
            <a:r>
              <a:rPr lang="en-US" altLang="zh-CN" dirty="0" smtClean="0"/>
              <a:t>a Web site is copied to a limited number of servers (</a:t>
            </a:r>
            <a:r>
              <a:rPr lang="en-US" altLang="zh-CN" u="sng" dirty="0" smtClean="0"/>
              <a:t>mirror sites</a:t>
            </a:r>
            <a:r>
              <a:rPr lang="en-US" altLang="zh-CN" dirty="0" smtClean="0"/>
              <a:t>), which are </a:t>
            </a:r>
            <a:r>
              <a:rPr lang="en-US" altLang="zh-CN" dirty="0" smtClean="0">
                <a:solidFill>
                  <a:srgbClr val="0000FF"/>
                </a:solidFill>
              </a:rPr>
              <a:t>geographically spread </a:t>
            </a:r>
            <a:r>
              <a:rPr lang="en-US" altLang="zh-CN" dirty="0" smtClean="0"/>
              <a:t>across the Internet.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74</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1080120"/>
          </a:xfrm>
        </p:spPr>
        <p:txBody>
          <a:bodyPr>
            <a:normAutofit fontScale="90000"/>
          </a:bodyPr>
          <a:lstStyle/>
          <a:p>
            <a:r>
              <a:rPr lang="en-US" altLang="zh-CN" dirty="0" smtClean="0"/>
              <a:t>Permanent Replicas</a:t>
            </a:r>
            <a:br>
              <a:rPr lang="en-US" altLang="zh-CN" dirty="0" smtClean="0"/>
            </a:br>
            <a:r>
              <a:rPr lang="en-US" altLang="zh-CN" dirty="0" smtClean="0"/>
              <a:t>-- Replicated files</a:t>
            </a:r>
            <a:endParaRPr lang="zh-CN" altLang="en-US" dirty="0"/>
          </a:p>
        </p:txBody>
      </p:sp>
      <p:sp>
        <p:nvSpPr>
          <p:cNvPr id="3" name="内容占位符 2"/>
          <p:cNvSpPr>
            <a:spLocks noGrp="1"/>
          </p:cNvSpPr>
          <p:nvPr>
            <p:ph idx="1"/>
          </p:nvPr>
        </p:nvSpPr>
        <p:spPr>
          <a:xfrm>
            <a:off x="457200" y="1628800"/>
            <a:ext cx="4042792" cy="4695800"/>
          </a:xfrm>
        </p:spPr>
        <p:txBody>
          <a:bodyPr>
            <a:normAutofit/>
          </a:bodyPr>
          <a:lstStyle/>
          <a:p>
            <a:r>
              <a:rPr lang="en-US" altLang="zh-CN" dirty="0" smtClean="0"/>
              <a:t>the files are </a:t>
            </a:r>
            <a:r>
              <a:rPr lang="en-US" altLang="zh-CN" dirty="0" smtClean="0">
                <a:solidFill>
                  <a:srgbClr val="0000FF"/>
                </a:solidFill>
              </a:rPr>
              <a:t>replicated </a:t>
            </a:r>
            <a:r>
              <a:rPr lang="en-US" altLang="zh-CN" dirty="0" smtClean="0"/>
              <a:t>across a limited number of servers </a:t>
            </a:r>
            <a:r>
              <a:rPr lang="en-US" altLang="zh-CN" dirty="0" smtClean="0">
                <a:solidFill>
                  <a:srgbClr val="0000FF"/>
                </a:solidFill>
              </a:rPr>
              <a:t>at a single location</a:t>
            </a:r>
            <a:r>
              <a:rPr lang="en-US" altLang="zh-CN" dirty="0" smtClean="0"/>
              <a:t>. </a:t>
            </a:r>
          </a:p>
          <a:p>
            <a:pPr lvl="1"/>
            <a:r>
              <a:rPr lang="en-US" altLang="zh-CN" dirty="0" smtClean="0"/>
              <a:t>Whenever a request comes in, it is forwarded to one of the servers, e.g., using a round-robin strategy.</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4788024" y="3068960"/>
            <a:ext cx="4191000" cy="34290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436096" y="116632"/>
            <a:ext cx="2857500" cy="2857500"/>
          </a:xfrm>
          <a:prstGeom prst="rect">
            <a:avLst/>
          </a:prstGeom>
          <a:noFill/>
          <a:ln w="9525">
            <a:noFill/>
            <a:miter lim="800000"/>
            <a:headEnd/>
            <a:tailEnd/>
          </a:ln>
        </p:spPr>
      </p:pic>
      <p:sp>
        <p:nvSpPr>
          <p:cNvPr id="9" name="灯片编号占位符 8"/>
          <p:cNvSpPr>
            <a:spLocks noGrp="1"/>
          </p:cNvSpPr>
          <p:nvPr>
            <p:ph type="sldNum" sz="quarter" idx="12"/>
          </p:nvPr>
        </p:nvSpPr>
        <p:spPr/>
        <p:txBody>
          <a:bodyPr/>
          <a:lstStyle/>
          <a:p>
            <a:fld id="{0C913308-F349-4B6D-A68A-DD1791B4A57B}" type="slidenum">
              <a:rPr lang="zh-CN" altLang="en-US" smtClean="0"/>
              <a:pPr/>
              <a:t>75</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1440160"/>
          </a:xfrm>
        </p:spPr>
        <p:txBody>
          <a:bodyPr>
            <a:normAutofit fontScale="90000"/>
          </a:bodyPr>
          <a:lstStyle/>
          <a:p>
            <a:r>
              <a:rPr lang="en-US" altLang="zh-CN" dirty="0" smtClean="0"/>
              <a:t>Permanent Replicas</a:t>
            </a:r>
            <a:br>
              <a:rPr lang="en-US" altLang="zh-CN" dirty="0" smtClean="0"/>
            </a:br>
            <a:r>
              <a:rPr lang="en-US" altLang="zh-CN" dirty="0" smtClean="0"/>
              <a:t>-- Mirroring</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395536" y="2132856"/>
            <a:ext cx="8397240" cy="4198620"/>
          </a:xfrm>
          <a:prstGeom prst="rect">
            <a:avLst/>
          </a:prstGeom>
          <a:noFill/>
          <a:ln w="9525">
            <a:noFill/>
            <a:miter lim="800000"/>
            <a:headEnd/>
            <a:tailEnd/>
          </a:ln>
        </p:spPr>
      </p:pic>
      <p:sp>
        <p:nvSpPr>
          <p:cNvPr id="9" name="椭圆 8"/>
          <p:cNvSpPr/>
          <p:nvPr/>
        </p:nvSpPr>
        <p:spPr>
          <a:xfrm>
            <a:off x="2555776" y="2852936"/>
            <a:ext cx="648072" cy="2160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76</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6286500" y="0"/>
            <a:ext cx="2857500" cy="196215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0" y="4286250"/>
            <a:ext cx="9144000" cy="2571750"/>
          </a:xfrm>
          <a:prstGeom prst="rect">
            <a:avLst/>
          </a:prstGeom>
          <a:noFill/>
          <a:ln w="9525">
            <a:noFill/>
            <a:miter lim="800000"/>
            <a:headEnd/>
            <a:tailEnd/>
          </a:ln>
        </p:spPr>
      </p:pic>
      <p:sp>
        <p:nvSpPr>
          <p:cNvPr id="2" name="标题 1"/>
          <p:cNvSpPr>
            <a:spLocks noGrp="1"/>
          </p:cNvSpPr>
          <p:nvPr>
            <p:ph type="title"/>
          </p:nvPr>
        </p:nvSpPr>
        <p:spPr>
          <a:xfrm>
            <a:off x="457200" y="548680"/>
            <a:ext cx="8229600" cy="852704"/>
          </a:xfrm>
        </p:spPr>
        <p:txBody>
          <a:bodyPr>
            <a:normAutofit/>
          </a:bodyPr>
          <a:lstStyle/>
          <a:p>
            <a:r>
              <a:rPr lang="en-US" altLang="zh-CN" sz="4000" dirty="0" smtClean="0"/>
              <a:t>Server-Initiated Replicas (1)</a:t>
            </a:r>
            <a:endParaRPr lang="zh-CN" altLang="en-US" sz="4000" dirty="0"/>
          </a:p>
        </p:txBody>
      </p:sp>
      <p:sp>
        <p:nvSpPr>
          <p:cNvPr id="3" name="内容占位符 2"/>
          <p:cNvSpPr>
            <a:spLocks noGrp="1"/>
          </p:cNvSpPr>
          <p:nvPr>
            <p:ph idx="1"/>
          </p:nvPr>
        </p:nvSpPr>
        <p:spPr>
          <a:xfrm>
            <a:off x="457200" y="1700808"/>
            <a:ext cx="8229600" cy="2952328"/>
          </a:xfrm>
        </p:spPr>
        <p:txBody>
          <a:bodyPr>
            <a:normAutofit fontScale="92500" lnSpcReduction="20000"/>
          </a:bodyPr>
          <a:lstStyle/>
          <a:p>
            <a:pPr>
              <a:spcAft>
                <a:spcPts val="600"/>
              </a:spcAft>
              <a:buNone/>
            </a:pPr>
            <a:r>
              <a:rPr lang="en-US" altLang="zh-CN" b="1" dirty="0" smtClean="0"/>
              <a:t>Description: </a:t>
            </a:r>
            <a:r>
              <a:rPr lang="en-US" altLang="zh-CN" dirty="0" smtClean="0"/>
              <a:t>copies of a data store that exist to </a:t>
            </a:r>
            <a:r>
              <a:rPr lang="en-US" altLang="zh-CN" dirty="0" smtClean="0">
                <a:solidFill>
                  <a:srgbClr val="0070C0"/>
                </a:solidFill>
              </a:rPr>
              <a:t>enhance performance</a:t>
            </a:r>
          </a:p>
          <a:p>
            <a:pPr>
              <a:spcAft>
                <a:spcPts val="600"/>
              </a:spcAft>
              <a:buNone/>
            </a:pPr>
            <a:r>
              <a:rPr lang="en-US" altLang="zh-CN" b="1" dirty="0" smtClean="0"/>
              <a:t>Dynamical replica placement:</a:t>
            </a:r>
            <a:endParaRPr lang="zh-CN" altLang="en-US" b="1" dirty="0" smtClean="0"/>
          </a:p>
          <a:p>
            <a:pPr>
              <a:spcAft>
                <a:spcPts val="600"/>
              </a:spcAft>
            </a:pPr>
            <a:r>
              <a:rPr lang="en-US" altLang="zh-CN" dirty="0" smtClean="0"/>
              <a:t>the (Web) server install some </a:t>
            </a:r>
            <a:r>
              <a:rPr lang="en-US" altLang="zh-CN" dirty="0" smtClean="0">
                <a:solidFill>
                  <a:srgbClr val="FF0000"/>
                </a:solidFill>
              </a:rPr>
              <a:t>temporary replicas </a:t>
            </a:r>
            <a:r>
              <a:rPr lang="en-US" altLang="zh-CN" dirty="0" smtClean="0"/>
              <a:t>in regions where many requests are coming from.</a:t>
            </a:r>
          </a:p>
          <a:p>
            <a:pPr>
              <a:spcAft>
                <a:spcPts val="600"/>
              </a:spcAft>
            </a:pPr>
            <a:r>
              <a:rPr lang="en-US" altLang="zh-CN" u="sng" dirty="0" smtClean="0">
                <a:solidFill>
                  <a:srgbClr val="0000FF"/>
                </a:solidFill>
              </a:rPr>
              <a:t>Web hosting services: </a:t>
            </a:r>
            <a:r>
              <a:rPr lang="en-US" altLang="zh-CN" dirty="0" smtClean="0"/>
              <a:t>offer a (relatively static) collection of servers spread across the Internet that can maintain and provide access to Web files belonging to third parties</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77</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229600" cy="852704"/>
          </a:xfrm>
        </p:spPr>
        <p:txBody>
          <a:bodyPr/>
          <a:lstStyle/>
          <a:p>
            <a:r>
              <a:rPr lang="en-US" altLang="zh-CN" dirty="0" smtClean="0"/>
              <a:t>Server-Initiated Replicas (2)</a:t>
            </a:r>
            <a:endParaRPr lang="zh-CN" altLang="en-US" dirty="0"/>
          </a:p>
        </p:txBody>
      </p:sp>
      <p:sp>
        <p:nvSpPr>
          <p:cNvPr id="3" name="内容占位符 2"/>
          <p:cNvSpPr>
            <a:spLocks noGrp="1"/>
          </p:cNvSpPr>
          <p:nvPr>
            <p:ph idx="1"/>
          </p:nvPr>
        </p:nvSpPr>
        <p:spPr>
          <a:xfrm>
            <a:off x="457200" y="1484784"/>
            <a:ext cx="8229600" cy="1440160"/>
          </a:xfrm>
        </p:spPr>
        <p:style>
          <a:lnRef idx="1">
            <a:schemeClr val="accent2"/>
          </a:lnRef>
          <a:fillRef idx="2">
            <a:schemeClr val="accent2"/>
          </a:fillRef>
          <a:effectRef idx="1">
            <a:schemeClr val="accent2"/>
          </a:effectRef>
          <a:fontRef idx="minor">
            <a:schemeClr val="dk1"/>
          </a:fontRef>
        </p:style>
        <p:txBody>
          <a:bodyPr>
            <a:normAutofit/>
          </a:bodyPr>
          <a:lstStyle/>
          <a:p>
            <a:pPr>
              <a:spcAft>
                <a:spcPts val="600"/>
              </a:spcAft>
              <a:buNone/>
            </a:pPr>
            <a:r>
              <a:rPr lang="en-US" altLang="zh-CN" b="1" dirty="0" smtClean="0"/>
              <a:t>Observation: </a:t>
            </a:r>
            <a:r>
              <a:rPr lang="en-US" altLang="zh-CN" dirty="0" smtClean="0"/>
              <a:t>Given that the replica servers are already in place, deciding </a:t>
            </a:r>
            <a:r>
              <a:rPr lang="en-US" altLang="zh-CN" dirty="0" smtClean="0">
                <a:solidFill>
                  <a:srgbClr val="0000FF"/>
                </a:solidFill>
              </a:rPr>
              <a:t>where to place content is easier </a:t>
            </a:r>
            <a:r>
              <a:rPr lang="en-US" altLang="zh-CN" dirty="0" smtClean="0"/>
              <a:t>than in the case of server placement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内容占位符 2"/>
          <p:cNvSpPr txBox="1">
            <a:spLocks/>
          </p:cNvSpPr>
          <p:nvPr/>
        </p:nvSpPr>
        <p:spPr>
          <a:xfrm>
            <a:off x="457200" y="3284984"/>
            <a:ext cx="8579296" cy="3096344"/>
          </a:xfrm>
          <a:prstGeom prst="rect">
            <a:avLst/>
          </a:prstGeom>
        </p:spPr>
        <p:txBody>
          <a:bodyPr vert="horz">
            <a:noAutofit/>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Dynamic replication algorithm</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 (to support Web pages)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altLang="zh-CN" sz="2400" b="0" i="0" u="none" strike="noStrike" kern="1200" cap="none" spc="0" normalizeH="0" baseline="0" noProof="0" dirty="0" smtClean="0">
                <a:ln>
                  <a:noFill/>
                </a:ln>
                <a:solidFill>
                  <a:srgbClr val="0000FF"/>
                </a:solidFill>
                <a:effectLst/>
                <a:uLnTx/>
                <a:uFillTx/>
                <a:latin typeface="+mn-lt"/>
                <a:ea typeface="+mn-ea"/>
                <a:cs typeface="+mn-cs"/>
              </a:rPr>
              <a:t>Assumption:</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 # updates &lt;&lt; # read requests; using files as the unit of data</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altLang="zh-CN" sz="2400" b="0" i="0" u="none" strike="noStrike" kern="1200" cap="none" spc="0" normalizeH="0" baseline="0" noProof="0" dirty="0" smtClean="0">
                <a:ln>
                  <a:noFill/>
                </a:ln>
                <a:solidFill>
                  <a:srgbClr val="0000FF"/>
                </a:solidFill>
                <a:effectLst/>
                <a:uLnTx/>
                <a:uFillTx/>
                <a:latin typeface="+mn-lt"/>
                <a:ea typeface="+mn-ea"/>
                <a:cs typeface="+mn-cs"/>
              </a:rPr>
              <a:t>Two issues:</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Replication can take place to </a:t>
            </a:r>
            <a:r>
              <a:rPr kumimoji="0" lang="en-US" altLang="zh-CN" sz="2400" b="0" i="0" u="none" strike="noStrike" kern="1200" cap="none" spc="0" normalizeH="0" baseline="0" noProof="0" dirty="0" smtClean="0">
                <a:ln>
                  <a:noFill/>
                </a:ln>
                <a:solidFill>
                  <a:srgbClr val="0000FF"/>
                </a:solidFill>
                <a:effectLst/>
                <a:uLnTx/>
                <a:uFillTx/>
                <a:latin typeface="+mn-lt"/>
                <a:ea typeface="+mn-ea"/>
                <a:cs typeface="+mn-cs"/>
              </a:rPr>
              <a:t>reduce the load </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on a server. </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Specific files on a server can be </a:t>
            </a:r>
            <a:r>
              <a:rPr kumimoji="0" lang="en-US" altLang="zh-CN" sz="2400" b="0" i="0" u="none" strike="noStrike" kern="1200" cap="none" spc="0" normalizeH="0" baseline="0" noProof="0" dirty="0" smtClean="0">
                <a:ln>
                  <a:noFill/>
                </a:ln>
                <a:solidFill>
                  <a:srgbClr val="0000FF"/>
                </a:solidFill>
                <a:effectLst/>
                <a:uLnTx/>
                <a:uFillTx/>
                <a:latin typeface="+mn-lt"/>
                <a:ea typeface="+mn-ea"/>
                <a:cs typeface="+mn-cs"/>
              </a:rPr>
              <a:t>migrated </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or</a:t>
            </a:r>
            <a:r>
              <a:rPr kumimoji="0" lang="en-US" altLang="zh-CN" sz="2400" b="0" i="0" u="none" strike="noStrike" kern="1200" cap="none" spc="0" normalizeH="0" baseline="0" noProof="0" dirty="0" smtClean="0">
                <a:ln>
                  <a:noFill/>
                </a:ln>
                <a:solidFill>
                  <a:srgbClr val="0000FF"/>
                </a:solidFill>
                <a:effectLst/>
                <a:uLnTx/>
                <a:uFillTx/>
                <a:latin typeface="+mn-lt"/>
                <a:ea typeface="+mn-ea"/>
                <a:cs typeface="+mn-cs"/>
              </a:rPr>
              <a:t> replicated </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to servers placed in the proximity of clients</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78</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a:xfrm>
            <a:off x="457200" y="404664"/>
            <a:ext cx="8229600" cy="708688"/>
          </a:xfrm>
        </p:spPr>
        <p:txBody>
          <a:bodyPr>
            <a:normAutofit fontScale="90000"/>
          </a:bodyPr>
          <a:lstStyle/>
          <a:p>
            <a:r>
              <a:rPr lang="en-US" altLang="zh-CN" dirty="0" smtClean="0"/>
              <a:t>Server-Initiated Replicas (3)</a:t>
            </a:r>
            <a:endParaRPr lang="zh-CN" altLang="en-US" dirty="0"/>
          </a:p>
        </p:txBody>
      </p:sp>
      <p:pic>
        <p:nvPicPr>
          <p:cNvPr id="8" name="Picture 4" descr="07-18"/>
          <p:cNvPicPr>
            <a:picLocks noChangeAspect="1" noChangeArrowheads="1"/>
          </p:cNvPicPr>
          <p:nvPr/>
        </p:nvPicPr>
        <p:blipFill>
          <a:blip r:embed="rId2" cstate="print"/>
          <a:srcRect/>
          <a:stretch>
            <a:fillRect/>
          </a:stretch>
        </p:blipFill>
        <p:spPr bwMode="auto">
          <a:xfrm>
            <a:off x="107504" y="1340768"/>
            <a:ext cx="4676775" cy="2466975"/>
          </a:xfrm>
          <a:prstGeom prst="rect">
            <a:avLst/>
          </a:prstGeom>
          <a:noFill/>
        </p:spPr>
      </p:pic>
      <p:sp>
        <p:nvSpPr>
          <p:cNvPr id="9" name="矩形 8"/>
          <p:cNvSpPr/>
          <p:nvPr/>
        </p:nvSpPr>
        <p:spPr>
          <a:xfrm>
            <a:off x="539552" y="3933056"/>
            <a:ext cx="7920880" cy="258532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spcBef>
                <a:spcPts val="1200"/>
              </a:spcBef>
              <a:buFont typeface="Arial" pitchFamily="34" charset="0"/>
              <a:buChar char="•"/>
            </a:pPr>
            <a:r>
              <a:rPr lang="en-US" altLang="zh-CN" sz="2200" dirty="0" smtClean="0"/>
              <a:t> Keep track of access counts per file </a:t>
            </a:r>
            <a:r>
              <a:rPr lang="en-US" altLang="zh-CN" sz="2200" i="1" dirty="0" smtClean="0"/>
              <a:t>F,</a:t>
            </a:r>
            <a:r>
              <a:rPr lang="en-US" altLang="zh-CN" sz="2200" dirty="0" smtClean="0"/>
              <a:t> </a:t>
            </a:r>
            <a:r>
              <a:rPr lang="en-US" altLang="zh-CN" sz="2200" i="1" dirty="0" err="1" smtClean="0"/>
              <a:t>cnt</a:t>
            </a:r>
            <a:r>
              <a:rPr lang="en-US" altLang="zh-CN" sz="2200" i="1" baseline="-25000" dirty="0" err="1" smtClean="0"/>
              <a:t>Q</a:t>
            </a:r>
            <a:r>
              <a:rPr lang="en-US" altLang="zh-CN" sz="2200" i="1" dirty="0" smtClean="0"/>
              <a:t>(P, F)</a:t>
            </a:r>
            <a:r>
              <a:rPr lang="en-US" altLang="zh-CN" sz="2200" dirty="0" smtClean="0"/>
              <a:t>, aggregated by considering server </a:t>
            </a:r>
            <a:r>
              <a:rPr lang="en-US" altLang="zh-CN" sz="2200" i="1" dirty="0" smtClean="0">
                <a:solidFill>
                  <a:srgbClr val="0000FF"/>
                </a:solidFill>
              </a:rPr>
              <a:t>P</a:t>
            </a:r>
            <a:r>
              <a:rPr lang="en-US" altLang="zh-CN" sz="2200" i="1" dirty="0" smtClean="0"/>
              <a:t> </a:t>
            </a:r>
            <a:r>
              <a:rPr lang="en-US" altLang="zh-CN" sz="2200" dirty="0" smtClean="0"/>
              <a:t>closest to requesting clients</a:t>
            </a:r>
          </a:p>
          <a:p>
            <a:pPr>
              <a:spcBef>
                <a:spcPts val="1200"/>
              </a:spcBef>
              <a:buFont typeface="Arial" pitchFamily="34" charset="0"/>
              <a:buChar char="•"/>
            </a:pPr>
            <a:r>
              <a:rPr lang="en-US" altLang="zh-CN" sz="2200" i="1" dirty="0" smtClean="0"/>
              <a:t> </a:t>
            </a:r>
            <a:r>
              <a:rPr lang="en-US" altLang="zh-CN" sz="2200" i="1" dirty="0" err="1" smtClean="0"/>
              <a:t>cnt</a:t>
            </a:r>
            <a:r>
              <a:rPr lang="en-US" altLang="zh-CN" sz="2200" i="1" baseline="-25000" dirty="0" err="1" smtClean="0"/>
              <a:t>Q</a:t>
            </a:r>
            <a:r>
              <a:rPr lang="en-US" altLang="zh-CN" sz="2200" i="1" dirty="0" smtClean="0"/>
              <a:t>(P, F)</a:t>
            </a:r>
            <a:r>
              <a:rPr lang="en-US" altLang="zh-CN" sz="2200" dirty="0" smtClean="0"/>
              <a:t> &lt; </a:t>
            </a:r>
            <a:r>
              <a:rPr lang="en-US" altLang="zh-CN" sz="2200" i="1" dirty="0" smtClean="0"/>
              <a:t>del(Q, F)</a:t>
            </a:r>
            <a:r>
              <a:rPr lang="en-US" altLang="zh-CN" sz="2200" dirty="0" smtClean="0"/>
              <a:t> </a:t>
            </a:r>
            <a:r>
              <a:rPr lang="en-US" altLang="zh-CN" sz="2200" dirty="0" smtClean="0">
                <a:sym typeface="Wingdings"/>
              </a:rPr>
              <a:t></a:t>
            </a:r>
            <a:r>
              <a:rPr lang="en-US" altLang="zh-CN" sz="2200" dirty="0" smtClean="0"/>
              <a:t> </a:t>
            </a:r>
            <a:r>
              <a:rPr lang="en-US" altLang="zh-CN" sz="2200" dirty="0" smtClean="0">
                <a:solidFill>
                  <a:srgbClr val="0070C0"/>
                </a:solidFill>
              </a:rPr>
              <a:t>remove</a:t>
            </a:r>
            <a:r>
              <a:rPr lang="en-US" altLang="zh-CN" sz="2200" dirty="0" smtClean="0"/>
              <a:t> </a:t>
            </a:r>
            <a:r>
              <a:rPr lang="en-US" altLang="zh-CN" sz="2200" i="1" dirty="0" smtClean="0"/>
              <a:t>F</a:t>
            </a:r>
            <a:r>
              <a:rPr lang="en-US" altLang="zh-CN" sz="2200" dirty="0" smtClean="0"/>
              <a:t> (unless </a:t>
            </a:r>
            <a:r>
              <a:rPr lang="en-US" altLang="zh-CN" sz="2200" i="1" dirty="0" smtClean="0"/>
              <a:t>F</a:t>
            </a:r>
            <a:r>
              <a:rPr lang="en-US" altLang="zh-CN" sz="2200" dirty="0" smtClean="0"/>
              <a:t> is the last copy)</a:t>
            </a:r>
          </a:p>
          <a:p>
            <a:pPr>
              <a:spcBef>
                <a:spcPts val="1200"/>
              </a:spcBef>
              <a:buFont typeface="Arial" pitchFamily="34" charset="0"/>
              <a:buChar char="•"/>
            </a:pPr>
            <a:r>
              <a:rPr lang="en-US" altLang="zh-CN" sz="2200" dirty="0" smtClean="0"/>
              <a:t> </a:t>
            </a:r>
            <a:r>
              <a:rPr lang="en-US" altLang="zh-CN" sz="2200" i="1" dirty="0" err="1" smtClean="0"/>
              <a:t>cnt</a:t>
            </a:r>
            <a:r>
              <a:rPr lang="en-US" altLang="zh-CN" sz="2200" i="1" baseline="-25000" dirty="0" err="1" smtClean="0"/>
              <a:t>Q</a:t>
            </a:r>
            <a:r>
              <a:rPr lang="en-US" altLang="zh-CN" sz="2200" i="1" dirty="0" smtClean="0"/>
              <a:t>(P, F) &gt; rep(Q,F)</a:t>
            </a:r>
            <a:r>
              <a:rPr lang="en-US" altLang="zh-CN" sz="2200" dirty="0" smtClean="0"/>
              <a:t> </a:t>
            </a:r>
            <a:r>
              <a:rPr lang="en-US" altLang="zh-CN" sz="2200" dirty="0" smtClean="0">
                <a:sym typeface="Wingdings"/>
              </a:rPr>
              <a:t></a:t>
            </a:r>
            <a:r>
              <a:rPr lang="en-US" altLang="zh-CN" sz="2200" dirty="0" smtClean="0"/>
              <a:t> </a:t>
            </a:r>
            <a:r>
              <a:rPr lang="en-US" altLang="zh-CN" sz="2200" dirty="0" smtClean="0">
                <a:solidFill>
                  <a:srgbClr val="0070C0"/>
                </a:solidFill>
              </a:rPr>
              <a:t>replicate</a:t>
            </a:r>
            <a:r>
              <a:rPr lang="en-US" altLang="zh-CN" sz="2200" dirty="0" smtClean="0"/>
              <a:t> </a:t>
            </a:r>
            <a:r>
              <a:rPr lang="en-US" altLang="zh-CN" sz="2200" i="1" dirty="0" smtClean="0"/>
              <a:t>F</a:t>
            </a:r>
            <a:endParaRPr lang="en-US" altLang="zh-CN" sz="2200" dirty="0" smtClean="0"/>
          </a:p>
          <a:p>
            <a:pPr>
              <a:spcBef>
                <a:spcPts val="1200"/>
              </a:spcBef>
              <a:buFont typeface="Arial" pitchFamily="34" charset="0"/>
              <a:buChar char="•"/>
            </a:pPr>
            <a:r>
              <a:rPr lang="en-US" altLang="zh-CN" sz="2200" dirty="0" smtClean="0"/>
              <a:t> </a:t>
            </a:r>
            <a:r>
              <a:rPr lang="en-US" altLang="zh-CN" sz="2200" i="1" dirty="0" smtClean="0"/>
              <a:t>del(Q, F) &lt;</a:t>
            </a:r>
            <a:r>
              <a:rPr lang="en-US" altLang="zh-CN" sz="2200" dirty="0" smtClean="0"/>
              <a:t> </a:t>
            </a:r>
            <a:r>
              <a:rPr lang="en-US" altLang="zh-CN" sz="2200" i="1" dirty="0" err="1" smtClean="0"/>
              <a:t>cnt</a:t>
            </a:r>
            <a:r>
              <a:rPr lang="en-US" altLang="zh-CN" sz="2200" i="1" baseline="-25000" dirty="0" err="1" smtClean="0"/>
              <a:t>Q</a:t>
            </a:r>
            <a:r>
              <a:rPr lang="en-US" altLang="zh-CN" sz="2200" i="1" dirty="0" smtClean="0"/>
              <a:t>(P, F) &lt; rep(Q,F) </a:t>
            </a:r>
            <a:r>
              <a:rPr lang="en-US" altLang="zh-CN" sz="2200" dirty="0" smtClean="0">
                <a:sym typeface="Wingdings"/>
              </a:rPr>
              <a:t></a:t>
            </a:r>
            <a:r>
              <a:rPr lang="en-US" altLang="zh-CN" sz="2200" dirty="0" smtClean="0"/>
              <a:t> </a:t>
            </a:r>
            <a:r>
              <a:rPr lang="en-US" altLang="zh-CN" sz="2200" dirty="0" smtClean="0">
                <a:solidFill>
                  <a:srgbClr val="0070C0"/>
                </a:solidFill>
              </a:rPr>
              <a:t>migrate</a:t>
            </a:r>
            <a:r>
              <a:rPr lang="en-US" altLang="zh-CN" sz="2200" dirty="0" smtClean="0"/>
              <a:t> </a:t>
            </a:r>
            <a:r>
              <a:rPr lang="en-US" altLang="zh-CN" sz="2200" i="1" dirty="0" smtClean="0"/>
              <a:t>F</a:t>
            </a:r>
            <a:r>
              <a:rPr lang="en-US" altLang="zh-CN" sz="2200" dirty="0" smtClean="0"/>
              <a:t> to </a:t>
            </a:r>
            <a:r>
              <a:rPr lang="en-US" altLang="zh-CN" sz="2200" i="1" dirty="0" smtClean="0"/>
              <a:t>P</a:t>
            </a:r>
            <a:r>
              <a:rPr lang="en-US" altLang="zh-CN" sz="2200" dirty="0" smtClean="0"/>
              <a:t> (If </a:t>
            </a:r>
            <a:r>
              <a:rPr lang="en-US" altLang="zh-CN" sz="2200" i="1" dirty="0" smtClean="0"/>
              <a:t>P </a:t>
            </a:r>
            <a:r>
              <a:rPr lang="en-US" altLang="zh-CN" sz="2200" dirty="0" smtClean="0"/>
              <a:t>is heavily loaded, Q will attempt to migrate </a:t>
            </a:r>
            <a:r>
              <a:rPr lang="en-US" altLang="zh-CN" sz="2200" i="1" dirty="0" smtClean="0"/>
              <a:t>F</a:t>
            </a:r>
            <a:r>
              <a:rPr lang="en-US" altLang="zh-CN" sz="2200" dirty="0" smtClean="0"/>
              <a:t> on other servers)</a:t>
            </a:r>
            <a:endParaRPr lang="zh-CN" altLang="en-US" sz="2200" dirty="0"/>
          </a:p>
        </p:txBody>
      </p:sp>
      <p:sp>
        <p:nvSpPr>
          <p:cNvPr id="10" name="矩形 9"/>
          <p:cNvSpPr/>
          <p:nvPr/>
        </p:nvSpPr>
        <p:spPr>
          <a:xfrm>
            <a:off x="4860032" y="1124744"/>
            <a:ext cx="3888432"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sz="2000" dirty="0" smtClean="0"/>
              <a:t>Number of accesses: </a:t>
            </a:r>
            <a:r>
              <a:rPr lang="en-US" altLang="zh-CN" sz="2000" i="1" dirty="0" err="1" smtClean="0"/>
              <a:t>cnt</a:t>
            </a:r>
            <a:r>
              <a:rPr lang="en-US" altLang="zh-CN" sz="2000" i="1" baseline="-25000" dirty="0" err="1" smtClean="0"/>
              <a:t>Q</a:t>
            </a:r>
            <a:r>
              <a:rPr lang="en-US" altLang="zh-CN" sz="2000" i="1" dirty="0" smtClean="0"/>
              <a:t>(P, F)</a:t>
            </a:r>
          </a:p>
          <a:p>
            <a:r>
              <a:rPr lang="en-US" altLang="zh-CN" sz="2000" dirty="0" smtClean="0"/>
              <a:t>Deletion threshold: </a:t>
            </a:r>
            <a:r>
              <a:rPr lang="en-US" altLang="zh-CN" sz="2000" i="1" dirty="0" smtClean="0"/>
              <a:t>del(Q, F)</a:t>
            </a:r>
          </a:p>
          <a:p>
            <a:r>
              <a:rPr lang="en-US" altLang="zh-CN" sz="2000" dirty="0" smtClean="0"/>
              <a:t>Replication threshold: </a:t>
            </a:r>
            <a:r>
              <a:rPr lang="en-US" altLang="zh-CN" sz="2000" i="1" dirty="0" smtClean="0"/>
              <a:t>rep(Q, F)</a:t>
            </a:r>
          </a:p>
          <a:p>
            <a:r>
              <a:rPr lang="en-US" altLang="zh-CN" sz="2000" i="1" dirty="0" smtClean="0"/>
              <a:t>del(Q, F) &lt; rep(Q, F)</a:t>
            </a:r>
            <a:endParaRPr lang="zh-CN" altLang="en-US" sz="2000" dirty="0"/>
          </a:p>
        </p:txBody>
      </p:sp>
      <p:sp>
        <p:nvSpPr>
          <p:cNvPr id="11" name="矩形 10"/>
          <p:cNvSpPr/>
          <p:nvPr/>
        </p:nvSpPr>
        <p:spPr>
          <a:xfrm>
            <a:off x="4855840" y="2702446"/>
            <a:ext cx="4180656"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CN" sz="2000" dirty="0" smtClean="0"/>
              <a:t>Special measures are taken to ensure that </a:t>
            </a:r>
            <a:r>
              <a:rPr lang="en-US" altLang="zh-CN" sz="2000" dirty="0" smtClean="0">
                <a:solidFill>
                  <a:srgbClr val="0000FF"/>
                </a:solidFill>
              </a:rPr>
              <a:t>at least one copy </a:t>
            </a:r>
            <a:r>
              <a:rPr lang="en-US" altLang="zh-CN" sz="2000" dirty="0" smtClean="0"/>
              <a:t>of each file continues to exist</a:t>
            </a:r>
            <a:endParaRPr lang="zh-CN" altLang="en-US" sz="2000" dirty="0"/>
          </a:p>
        </p:txBody>
      </p:sp>
      <p:sp>
        <p:nvSpPr>
          <p:cNvPr id="12" name="灯片编号占位符 11"/>
          <p:cNvSpPr>
            <a:spLocks noGrp="1"/>
          </p:cNvSpPr>
          <p:nvPr>
            <p:ph type="sldNum" sz="quarter" idx="12"/>
          </p:nvPr>
        </p:nvSpPr>
        <p:spPr/>
        <p:txBody>
          <a:bodyPr/>
          <a:lstStyle/>
          <a:p>
            <a:fld id="{0C913308-F349-4B6D-A68A-DD1791B4A57B}" type="slidenum">
              <a:rPr lang="zh-CN" altLang="en-US" smtClean="0"/>
              <a:pPr/>
              <a:t>79</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56792"/>
            <a:ext cx="8229600" cy="4896544"/>
          </a:xfrm>
        </p:spPr>
        <p:txBody>
          <a:bodyPr>
            <a:normAutofit fontScale="92500" lnSpcReduction="10000"/>
          </a:bodyPr>
          <a:lstStyle/>
          <a:p>
            <a:pPr>
              <a:spcAft>
                <a:spcPts val="600"/>
              </a:spcAft>
            </a:pPr>
            <a:r>
              <a:rPr lang="en-US" altLang="zh-CN" b="1" dirty="0" smtClean="0"/>
              <a:t>Observation: </a:t>
            </a:r>
            <a:r>
              <a:rPr lang="en-US" altLang="zh-CN" dirty="0" smtClean="0"/>
              <a:t>Keeping multiple copies consistent may itself be subject to </a:t>
            </a:r>
            <a:r>
              <a:rPr lang="en-US" altLang="zh-CN" dirty="0" smtClean="0">
                <a:solidFill>
                  <a:srgbClr val="FF0000"/>
                </a:solidFill>
              </a:rPr>
              <a:t>serious scalability problems</a:t>
            </a:r>
            <a:r>
              <a:rPr lang="en-US" altLang="zh-CN" dirty="0" smtClean="0"/>
              <a:t>.</a:t>
            </a:r>
          </a:p>
          <a:p>
            <a:pPr>
              <a:spcAft>
                <a:spcPts val="600"/>
              </a:spcAft>
            </a:pPr>
            <a:r>
              <a:rPr lang="en-US" altLang="zh-CN" dirty="0" smtClean="0"/>
              <a:t>Intuitively, a collection of copies is consistent when the copies are always the same.</a:t>
            </a:r>
          </a:p>
          <a:p>
            <a:pPr lvl="1">
              <a:spcAft>
                <a:spcPts val="600"/>
              </a:spcAft>
            </a:pPr>
            <a:r>
              <a:rPr lang="en-US" altLang="zh-CN" dirty="0" smtClean="0"/>
              <a:t>When an update operation is performed on one copy, the update should be propagated to all copies before a subsequent operation takes place</a:t>
            </a:r>
          </a:p>
          <a:p>
            <a:pPr>
              <a:spcAft>
                <a:spcPts val="600"/>
              </a:spcAft>
            </a:pPr>
            <a:r>
              <a:rPr lang="en-US" altLang="zh-CN" b="1" dirty="0" smtClean="0">
                <a:solidFill>
                  <a:srgbClr val="FF0000"/>
                </a:solidFill>
              </a:rPr>
              <a:t>Tight </a:t>
            </a:r>
            <a:r>
              <a:rPr lang="en-US" altLang="zh-CN" b="1" dirty="0" smtClean="0"/>
              <a:t>consistency/synchronous replication:</a:t>
            </a:r>
            <a:r>
              <a:rPr lang="en-US" altLang="zh-CN" dirty="0" smtClean="0"/>
              <a:t> an update is performed at all copies as a single </a:t>
            </a:r>
            <a:r>
              <a:rPr lang="en-US" altLang="zh-CN" dirty="0" smtClean="0">
                <a:solidFill>
                  <a:srgbClr val="FF0000"/>
                </a:solidFill>
              </a:rPr>
              <a:t>atomic</a:t>
            </a:r>
            <a:r>
              <a:rPr lang="en-US" altLang="zh-CN" dirty="0" smtClean="0">
                <a:solidFill>
                  <a:srgbClr val="0000FF"/>
                </a:solidFill>
              </a:rPr>
              <a:t> </a:t>
            </a:r>
            <a:r>
              <a:rPr lang="en-US" altLang="zh-CN" dirty="0" smtClean="0"/>
              <a:t>operation, or transaction</a:t>
            </a:r>
          </a:p>
          <a:p>
            <a:pPr>
              <a:spcAft>
                <a:spcPts val="600"/>
              </a:spcAft>
            </a:pPr>
            <a:r>
              <a:rPr lang="en-US" altLang="zh-CN" b="1" dirty="0" smtClean="0"/>
              <a:t>Global synchronization</a:t>
            </a:r>
            <a:r>
              <a:rPr lang="en-US" altLang="zh-CN" dirty="0" smtClean="0"/>
              <a:t> simply takes a lot of communication time, especially when replicas are spread across a wide-area network.</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a:xfrm>
            <a:off x="457200" y="548680"/>
            <a:ext cx="8229600" cy="780696"/>
          </a:xfrm>
        </p:spPr>
        <p:txBody>
          <a:bodyPr>
            <a:normAutofit fontScale="90000"/>
          </a:bodyPr>
          <a:lstStyle/>
          <a:p>
            <a:r>
              <a:rPr lang="en-US" altLang="zh-CN" dirty="0" smtClean="0"/>
              <a:t>Replication as Scaling Technique (2)</a:t>
            </a:r>
            <a:endParaRPr lang="zh-CN" altLang="en-US" dirty="0"/>
          </a:p>
        </p:txBody>
      </p:sp>
      <p:pic>
        <p:nvPicPr>
          <p:cNvPr id="8" name="图片 7" descr="mdcc_logo_small1.png"/>
          <p:cNvPicPr>
            <a:picLocks noChangeAspect="1"/>
          </p:cNvPicPr>
          <p:nvPr/>
        </p:nvPicPr>
        <p:blipFill>
          <a:blip r:embed="rId2" cstate="print"/>
          <a:stretch>
            <a:fillRect/>
          </a:stretch>
        </p:blipFill>
        <p:spPr>
          <a:xfrm>
            <a:off x="7906614" y="4797152"/>
            <a:ext cx="1237386" cy="975279"/>
          </a:xfrm>
          <a:prstGeom prst="rect">
            <a:avLst/>
          </a:prstGeom>
        </p:spPr>
      </p:pic>
      <p:sp>
        <p:nvSpPr>
          <p:cNvPr id="9" name="灯片编号占位符 8"/>
          <p:cNvSpPr>
            <a:spLocks noGrp="1"/>
          </p:cNvSpPr>
          <p:nvPr>
            <p:ph type="sldNum" sz="quarter" idx="12"/>
          </p:nvPr>
        </p:nvSpPr>
        <p:spPr/>
        <p:txBody>
          <a:bodyPr/>
          <a:lstStyle/>
          <a:p>
            <a:fld id="{0C913308-F349-4B6D-A68A-DD1791B4A57B}" type="slidenum">
              <a:rPr lang="zh-CN" altLang="en-US" smtClean="0"/>
              <a:pPr/>
              <a:t>8</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708688"/>
          </a:xfrm>
        </p:spPr>
        <p:txBody>
          <a:bodyPr>
            <a:normAutofit fontScale="90000"/>
          </a:bodyPr>
          <a:lstStyle/>
          <a:p>
            <a:r>
              <a:rPr lang="en-US" altLang="zh-CN" dirty="0" smtClean="0"/>
              <a:t>Client-Initiated Replicas (1)</a:t>
            </a:r>
            <a:endParaRPr lang="zh-CN" altLang="en-US" dirty="0"/>
          </a:p>
        </p:txBody>
      </p:sp>
      <p:sp>
        <p:nvSpPr>
          <p:cNvPr id="3" name="内容占位符 2"/>
          <p:cNvSpPr>
            <a:spLocks noGrp="1"/>
          </p:cNvSpPr>
          <p:nvPr>
            <p:ph idx="1"/>
          </p:nvPr>
        </p:nvSpPr>
        <p:spPr>
          <a:xfrm>
            <a:off x="323528" y="1268760"/>
            <a:ext cx="8496944" cy="5112568"/>
          </a:xfrm>
        </p:spPr>
        <p:txBody>
          <a:bodyPr>
            <a:normAutofit/>
          </a:bodyPr>
          <a:lstStyle/>
          <a:p>
            <a:pPr>
              <a:spcAft>
                <a:spcPts val="600"/>
              </a:spcAft>
            </a:pPr>
            <a:r>
              <a:rPr lang="en-US" altLang="zh-CN" dirty="0" smtClean="0"/>
              <a:t>Client-initiated replicas, a.k.a. </a:t>
            </a:r>
            <a:r>
              <a:rPr lang="en-US" altLang="zh-CN" dirty="0" smtClean="0">
                <a:solidFill>
                  <a:srgbClr val="0000FF"/>
                </a:solidFill>
              </a:rPr>
              <a:t>(client) caches </a:t>
            </a:r>
          </a:p>
          <a:p>
            <a:pPr lvl="1">
              <a:spcAft>
                <a:spcPts val="600"/>
              </a:spcAft>
            </a:pPr>
            <a:r>
              <a:rPr lang="en-US" altLang="zh-CN" dirty="0" smtClean="0"/>
              <a:t>a cache is a local storage facility that is used by a client to temporarily store a copy of the data it has just requested.</a:t>
            </a:r>
          </a:p>
          <a:p>
            <a:pPr>
              <a:spcAft>
                <a:spcPts val="600"/>
              </a:spcAft>
            </a:pPr>
            <a:r>
              <a:rPr lang="en-US" altLang="zh-CN" u="sng" dirty="0" smtClean="0"/>
              <a:t>Managing </a:t>
            </a:r>
            <a:r>
              <a:rPr lang="en-US" altLang="zh-CN" dirty="0" smtClean="0"/>
              <a:t>the cache is </a:t>
            </a:r>
            <a:r>
              <a:rPr lang="en-US" altLang="zh-CN" u="sng" dirty="0" smtClean="0"/>
              <a:t>left entirely to the client. </a:t>
            </a:r>
          </a:p>
          <a:p>
            <a:pPr lvl="1">
              <a:spcAft>
                <a:spcPts val="600"/>
              </a:spcAft>
            </a:pPr>
            <a:r>
              <a:rPr lang="en-US" altLang="zh-CN" dirty="0" smtClean="0"/>
              <a:t>The </a:t>
            </a:r>
            <a:r>
              <a:rPr lang="en-US" altLang="zh-CN" dirty="0" smtClean="0">
                <a:solidFill>
                  <a:srgbClr val="0070C0"/>
                </a:solidFill>
              </a:rPr>
              <a:t>data store </a:t>
            </a:r>
            <a:r>
              <a:rPr lang="en-US" altLang="zh-CN" dirty="0" smtClean="0"/>
              <a:t>from where the data had been fetched </a:t>
            </a:r>
            <a:r>
              <a:rPr lang="en-US" altLang="zh-CN" dirty="0" smtClean="0">
                <a:solidFill>
                  <a:srgbClr val="0070C0"/>
                </a:solidFill>
              </a:rPr>
              <a:t>has nothing to do with </a:t>
            </a:r>
            <a:r>
              <a:rPr lang="en-US" altLang="zh-CN" dirty="0" smtClean="0"/>
              <a:t>keeping cached data consistent.</a:t>
            </a:r>
          </a:p>
          <a:p>
            <a:pPr>
              <a:spcAft>
                <a:spcPts val="600"/>
              </a:spcAft>
            </a:pPr>
            <a:r>
              <a:rPr lang="en-US" altLang="zh-CN" b="1" dirty="0" smtClean="0"/>
              <a:t>Storage time: </a:t>
            </a:r>
            <a:r>
              <a:rPr lang="en-US" altLang="zh-CN" dirty="0" smtClean="0"/>
              <a:t>a limited amount of time (hours/days)</a:t>
            </a:r>
          </a:p>
          <a:p>
            <a:pPr lvl="1">
              <a:spcAft>
                <a:spcPts val="600"/>
              </a:spcAft>
            </a:pPr>
            <a:r>
              <a:rPr lang="en-US" altLang="zh-CN" dirty="0" smtClean="0"/>
              <a:t>The client can rely on participation from the data store to inform it when cached data has become stale. </a:t>
            </a:r>
          </a:p>
          <a:p>
            <a:pPr>
              <a:spcAft>
                <a:spcPts val="600"/>
              </a:spcAft>
            </a:pPr>
            <a:endParaRPr lang="en-US" altLang="zh-CN" dirty="0" smtClean="0"/>
          </a:p>
          <a:p>
            <a:pPr>
              <a:spcAft>
                <a:spcPts val="600"/>
              </a:spcAft>
            </a:pP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80</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708688"/>
          </a:xfrm>
        </p:spPr>
        <p:txBody>
          <a:bodyPr>
            <a:normAutofit fontScale="90000"/>
          </a:bodyPr>
          <a:lstStyle/>
          <a:p>
            <a:r>
              <a:rPr lang="en-US" altLang="zh-CN" dirty="0" smtClean="0"/>
              <a:t>Client-Initiated Replicas (2)</a:t>
            </a:r>
            <a:endParaRPr lang="zh-CN" altLang="en-US" dirty="0"/>
          </a:p>
        </p:txBody>
      </p:sp>
      <p:sp>
        <p:nvSpPr>
          <p:cNvPr id="3" name="内容占位符 2"/>
          <p:cNvSpPr>
            <a:spLocks noGrp="1"/>
          </p:cNvSpPr>
          <p:nvPr>
            <p:ph idx="1"/>
          </p:nvPr>
        </p:nvSpPr>
        <p:spPr>
          <a:xfrm>
            <a:off x="323528" y="1412776"/>
            <a:ext cx="8496944" cy="4968552"/>
          </a:xfrm>
        </p:spPr>
        <p:txBody>
          <a:bodyPr>
            <a:normAutofit/>
          </a:bodyPr>
          <a:lstStyle/>
          <a:p>
            <a:pPr>
              <a:spcAft>
                <a:spcPts val="600"/>
              </a:spcAft>
            </a:pPr>
            <a:r>
              <a:rPr lang="en-US" altLang="zh-CN" b="1" dirty="0" smtClean="0"/>
              <a:t>Function: </a:t>
            </a:r>
            <a:r>
              <a:rPr lang="en-US" altLang="zh-CN" dirty="0" smtClean="0"/>
              <a:t>Client caches are used to </a:t>
            </a:r>
            <a:r>
              <a:rPr lang="en-US" altLang="zh-CN" dirty="0" smtClean="0">
                <a:solidFill>
                  <a:srgbClr val="0000FF"/>
                </a:solidFill>
              </a:rPr>
              <a:t>improve access times </a:t>
            </a:r>
            <a:r>
              <a:rPr lang="en-US" altLang="zh-CN" dirty="0" smtClean="0"/>
              <a:t>to data.</a:t>
            </a:r>
          </a:p>
          <a:p>
            <a:pPr>
              <a:spcAft>
                <a:spcPts val="600"/>
              </a:spcAft>
            </a:pPr>
            <a:r>
              <a:rPr lang="en-US" altLang="zh-CN" b="1" dirty="0" smtClean="0"/>
              <a:t>Placement:  </a:t>
            </a:r>
            <a:r>
              <a:rPr lang="en-US" altLang="zh-CN" dirty="0" smtClean="0"/>
              <a:t>a cache is normally placed </a:t>
            </a:r>
            <a:r>
              <a:rPr lang="en-US" altLang="zh-CN" u="sng" dirty="0" smtClean="0"/>
              <a:t>on the client's machine</a:t>
            </a:r>
            <a:r>
              <a:rPr lang="en-US" altLang="zh-CN" dirty="0" smtClean="0"/>
              <a:t>, or </a:t>
            </a:r>
            <a:r>
              <a:rPr lang="en-US" altLang="zh-CN" u="sng" dirty="0" smtClean="0"/>
              <a:t>on a separate machine </a:t>
            </a:r>
            <a:r>
              <a:rPr lang="en-US" altLang="zh-CN" dirty="0" smtClean="0"/>
              <a:t>shared by clients </a:t>
            </a:r>
            <a:r>
              <a:rPr lang="en-US" altLang="zh-CN" u="sng" dirty="0" smtClean="0"/>
              <a:t>on the same LAN</a:t>
            </a:r>
            <a:r>
              <a:rPr lang="en-US" altLang="zh-CN" dirty="0" smtClean="0"/>
              <a:t>. </a:t>
            </a:r>
          </a:p>
          <a:p>
            <a:pPr lvl="1">
              <a:spcAft>
                <a:spcPts val="600"/>
              </a:spcAft>
            </a:pPr>
            <a:r>
              <a:rPr lang="en-US" altLang="zh-CN" dirty="0" smtClean="0"/>
              <a:t>In some cases, extra levels of caching are introduced by placing a shared cache </a:t>
            </a:r>
            <a:r>
              <a:rPr lang="en-US" altLang="zh-CN" u="sng" dirty="0" smtClean="0"/>
              <a:t>in a WAN</a:t>
            </a:r>
            <a:r>
              <a:rPr lang="en-US" altLang="zh-CN" dirty="0" smtClean="0"/>
              <a:t> and let a client locate the nearest server.</a:t>
            </a:r>
          </a:p>
          <a:p>
            <a:pPr>
              <a:spcAft>
                <a:spcPts val="600"/>
              </a:spcAft>
            </a:pPr>
            <a:r>
              <a:rPr lang="en-US" altLang="zh-CN" b="1" dirty="0" smtClean="0">
                <a:solidFill>
                  <a:srgbClr val="0000FF"/>
                </a:solidFill>
              </a:rPr>
              <a:t>A cache hit:</a:t>
            </a:r>
            <a:r>
              <a:rPr lang="en-US" altLang="zh-CN" b="1" dirty="0" smtClean="0"/>
              <a:t> </a:t>
            </a:r>
            <a:r>
              <a:rPr lang="en-US" altLang="zh-CN" dirty="0" smtClean="0"/>
              <a:t>requested data can be fetched from the local cache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81</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539552" y="764704"/>
            <a:ext cx="8061008" cy="5163503"/>
          </a:xfrm>
          <a:prstGeom prst="rect">
            <a:avLst/>
          </a:prstGeom>
          <a:noFill/>
          <a:ln w="9525">
            <a:noFill/>
            <a:miter lim="800000"/>
            <a:headEnd/>
            <a:tailEnd/>
          </a:ln>
        </p:spPr>
      </p:pic>
      <p:sp>
        <p:nvSpPr>
          <p:cNvPr id="2" name="标题 1"/>
          <p:cNvSpPr>
            <a:spLocks noGrp="1"/>
          </p:cNvSpPr>
          <p:nvPr>
            <p:ph type="title"/>
          </p:nvPr>
        </p:nvSpPr>
        <p:spPr>
          <a:xfrm>
            <a:off x="457200" y="704088"/>
            <a:ext cx="8229600" cy="636680"/>
          </a:xfrm>
        </p:spPr>
        <p:txBody>
          <a:bodyPr>
            <a:normAutofit fontScale="90000"/>
          </a:bodyPr>
          <a:lstStyle/>
          <a:p>
            <a:r>
              <a:rPr lang="en-US" altLang="zh-CN" dirty="0" smtClean="0"/>
              <a:t>Client-Initiated Replicas (3)</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矩形 6"/>
          <p:cNvSpPr/>
          <p:nvPr/>
        </p:nvSpPr>
        <p:spPr>
          <a:xfrm>
            <a:off x="467544" y="5733256"/>
            <a:ext cx="3350725" cy="646331"/>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smtClean="0"/>
              <a:t>Goal: save money on bandwidth</a:t>
            </a:r>
          </a:p>
          <a:p>
            <a:r>
              <a:rPr lang="en-US" altLang="zh-CN" dirty="0" smtClean="0">
                <a:solidFill>
                  <a:schemeClr val="tx1"/>
                </a:solidFill>
              </a:rPr>
              <a:t>          improve access times</a:t>
            </a:r>
            <a:endParaRPr lang="zh-CN" altLang="en-US" dirty="0">
              <a:solidFill>
                <a:schemeClr val="tx1"/>
              </a:solidFill>
            </a:endParaRPr>
          </a:p>
        </p:txBody>
      </p:sp>
      <p:sp>
        <p:nvSpPr>
          <p:cNvPr id="8" name="矩形 7"/>
          <p:cNvSpPr/>
          <p:nvPr/>
        </p:nvSpPr>
        <p:spPr>
          <a:xfrm>
            <a:off x="4932040" y="5733256"/>
            <a:ext cx="3009927"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smtClean="0"/>
              <a:t>Goal: accelerate your website</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82</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Bottom)">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noAutofit/>
          </a:bodyPr>
          <a:lstStyle/>
          <a:p>
            <a:r>
              <a:rPr lang="en-US" altLang="zh-CN" sz="4400" dirty="0" smtClean="0"/>
              <a:t>Functions of Different Kinds of Replicas</a:t>
            </a:r>
            <a:endParaRPr lang="zh-CN" altLang="en-US" sz="4400" dirty="0"/>
          </a:p>
        </p:txBody>
      </p:sp>
      <p:sp>
        <p:nvSpPr>
          <p:cNvPr id="3" name="内容占位符 2"/>
          <p:cNvSpPr>
            <a:spLocks noGrp="1"/>
          </p:cNvSpPr>
          <p:nvPr>
            <p:ph idx="1"/>
          </p:nvPr>
        </p:nvSpPr>
        <p:spPr>
          <a:xfrm>
            <a:off x="323528" y="1988840"/>
            <a:ext cx="8507288" cy="3816424"/>
          </a:xfrm>
        </p:spPr>
        <p:txBody>
          <a:bodyPr>
            <a:normAutofit/>
          </a:bodyPr>
          <a:lstStyle/>
          <a:p>
            <a:pPr>
              <a:spcAft>
                <a:spcPts val="600"/>
              </a:spcAft>
            </a:pPr>
            <a:r>
              <a:rPr lang="en-US" altLang="zh-CN" u="sng" dirty="0" smtClean="0"/>
              <a:t>Permanent replicas </a:t>
            </a:r>
            <a:r>
              <a:rPr lang="en-US" altLang="zh-CN" dirty="0" smtClean="0"/>
              <a:t>are still often useful as a </a:t>
            </a:r>
            <a:r>
              <a:rPr lang="en-US" altLang="zh-CN" dirty="0" smtClean="0">
                <a:solidFill>
                  <a:srgbClr val="0000FF"/>
                </a:solidFill>
              </a:rPr>
              <a:t>back-up </a:t>
            </a:r>
            <a:r>
              <a:rPr lang="en-US" altLang="zh-CN" dirty="0" smtClean="0"/>
              <a:t>facility, or to be used as the only </a:t>
            </a:r>
            <a:r>
              <a:rPr lang="en-US" altLang="zh-CN" u="sng" dirty="0" smtClean="0"/>
              <a:t>replicas that are allowed to be changed</a:t>
            </a:r>
            <a:r>
              <a:rPr lang="zh-CN" altLang="en-US" u="sng" dirty="0" smtClean="0"/>
              <a:t> </a:t>
            </a:r>
            <a:r>
              <a:rPr lang="en-US" altLang="zh-CN" dirty="0" smtClean="0"/>
              <a:t>to guarantee consistency. </a:t>
            </a:r>
          </a:p>
          <a:p>
            <a:pPr>
              <a:spcAft>
                <a:spcPts val="600"/>
              </a:spcAft>
            </a:pPr>
            <a:r>
              <a:rPr lang="en-US" altLang="zh-CN" u="sng" dirty="0" smtClean="0"/>
              <a:t>Server-initiated replicas </a:t>
            </a:r>
            <a:r>
              <a:rPr lang="en-US" altLang="zh-CN" dirty="0" smtClean="0"/>
              <a:t>are used for </a:t>
            </a:r>
            <a:r>
              <a:rPr lang="en-US" altLang="zh-CN" dirty="0" smtClean="0">
                <a:solidFill>
                  <a:srgbClr val="0000FF"/>
                </a:solidFill>
              </a:rPr>
              <a:t>placing</a:t>
            </a:r>
            <a:r>
              <a:rPr lang="en-US" altLang="zh-CN" dirty="0" smtClean="0"/>
              <a:t> read-only</a:t>
            </a:r>
            <a:r>
              <a:rPr lang="zh-CN" altLang="en-US" dirty="0" smtClean="0"/>
              <a:t> </a:t>
            </a:r>
            <a:r>
              <a:rPr lang="en-US" altLang="zh-CN" dirty="0" smtClean="0">
                <a:solidFill>
                  <a:srgbClr val="0000FF"/>
                </a:solidFill>
              </a:rPr>
              <a:t>copies close to clients </a:t>
            </a:r>
            <a:r>
              <a:rPr lang="en-US" altLang="zh-CN" dirty="0" smtClean="0"/>
              <a:t>and for balancing loads among servers.</a:t>
            </a:r>
          </a:p>
          <a:p>
            <a:pPr>
              <a:spcAft>
                <a:spcPts val="600"/>
              </a:spcAft>
            </a:pPr>
            <a:r>
              <a:rPr lang="en-US" altLang="zh-CN" u="sng" dirty="0" smtClean="0"/>
              <a:t>Client caches </a:t>
            </a:r>
            <a:r>
              <a:rPr lang="en-US" altLang="zh-CN" dirty="0" smtClean="0"/>
              <a:t>are used to </a:t>
            </a:r>
            <a:r>
              <a:rPr lang="en-US" altLang="zh-CN" dirty="0" smtClean="0">
                <a:solidFill>
                  <a:srgbClr val="0000FF"/>
                </a:solidFill>
              </a:rPr>
              <a:t>improve access times </a:t>
            </a:r>
            <a:r>
              <a:rPr lang="en-US" altLang="zh-CN" dirty="0" smtClean="0"/>
              <a:t>to data and are managed by clients.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83</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80696"/>
          </a:xfrm>
        </p:spPr>
        <p:txBody>
          <a:bodyPr>
            <a:normAutofit fontScale="90000"/>
          </a:bodyPr>
          <a:lstStyle/>
          <a:p>
            <a:r>
              <a:rPr lang="en-US" altLang="zh-CN" dirty="0" smtClean="0"/>
              <a:t>Content Distribution</a:t>
            </a:r>
            <a:endParaRPr lang="zh-CN" altLang="en-US" dirty="0"/>
          </a:p>
        </p:txBody>
      </p:sp>
      <p:sp>
        <p:nvSpPr>
          <p:cNvPr id="3" name="内容占位符 2"/>
          <p:cNvSpPr>
            <a:spLocks noGrp="1"/>
          </p:cNvSpPr>
          <p:nvPr>
            <p:ph idx="1"/>
          </p:nvPr>
        </p:nvSpPr>
        <p:spPr>
          <a:xfrm>
            <a:off x="457200" y="1556792"/>
            <a:ext cx="8229600" cy="4767808"/>
          </a:xfrm>
        </p:spPr>
        <p:txBody>
          <a:bodyPr/>
          <a:lstStyle/>
          <a:p>
            <a:pPr>
              <a:buNone/>
            </a:pPr>
            <a:r>
              <a:rPr lang="en-US" altLang="zh-CN" dirty="0" smtClean="0"/>
              <a:t>Replica management also deals with propagation of (updated) content to the relevant replica servers</a:t>
            </a:r>
          </a:p>
          <a:p>
            <a:endParaRPr lang="en-US" altLang="zh-CN" dirty="0" smtClean="0"/>
          </a:p>
          <a:p>
            <a:r>
              <a:rPr lang="en-US" altLang="zh-CN" dirty="0" smtClean="0"/>
              <a:t>State vs. Operations</a:t>
            </a:r>
          </a:p>
          <a:p>
            <a:r>
              <a:rPr lang="en-GB" altLang="zh-CN" dirty="0" smtClean="0"/>
              <a:t>Pull vs. Push Protocols</a:t>
            </a:r>
          </a:p>
          <a:p>
            <a:r>
              <a:rPr lang="en-GB" altLang="zh-CN" dirty="0" err="1" smtClean="0"/>
              <a:t>Unicasting</a:t>
            </a:r>
            <a:r>
              <a:rPr lang="en-GB" altLang="zh-CN" dirty="0" smtClean="0"/>
              <a:t> vs. Multicasting</a:t>
            </a:r>
            <a:endParaRPr lang="en-US" altLang="zh-CN" dirty="0" smtClean="0"/>
          </a:p>
          <a:p>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4892040" y="2924944"/>
            <a:ext cx="4251960" cy="3390900"/>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84</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648072"/>
          </a:xfrm>
        </p:spPr>
        <p:txBody>
          <a:bodyPr>
            <a:normAutofit fontScale="90000"/>
          </a:bodyPr>
          <a:lstStyle/>
          <a:p>
            <a:r>
              <a:rPr lang="en-US" altLang="zh-CN" sz="4400" dirty="0" smtClean="0"/>
              <a:t>State vs. Operations</a:t>
            </a:r>
            <a:endParaRPr lang="zh-CN" altLang="en-US" sz="4400" dirty="0"/>
          </a:p>
        </p:txBody>
      </p:sp>
      <p:sp>
        <p:nvSpPr>
          <p:cNvPr id="3" name="内容占位符 2"/>
          <p:cNvSpPr>
            <a:spLocks noGrp="1"/>
          </p:cNvSpPr>
          <p:nvPr>
            <p:ph idx="1"/>
          </p:nvPr>
        </p:nvSpPr>
        <p:spPr>
          <a:xfrm>
            <a:off x="323528" y="1196752"/>
            <a:ext cx="8229600" cy="5544616"/>
          </a:xfrm>
        </p:spPr>
        <p:txBody>
          <a:bodyPr>
            <a:noAutofit/>
          </a:bodyPr>
          <a:lstStyle/>
          <a:p>
            <a:pPr>
              <a:buNone/>
            </a:pPr>
            <a:r>
              <a:rPr lang="en-US" altLang="zh-CN" sz="2400" dirty="0" smtClean="0"/>
              <a:t>Basically, there are three possibilities:</a:t>
            </a:r>
          </a:p>
          <a:p>
            <a:pPr marL="514350" indent="-514350">
              <a:buClr>
                <a:srgbClr val="0000FF"/>
              </a:buClr>
              <a:buFont typeface="+mj-lt"/>
              <a:buAutoNum type="arabicPeriod"/>
            </a:pPr>
            <a:r>
              <a:rPr lang="en-US" altLang="zh-CN" sz="2400" dirty="0" smtClean="0"/>
              <a:t>Propagate only a </a:t>
            </a:r>
            <a:r>
              <a:rPr lang="en-US" altLang="zh-CN" sz="2400" dirty="0" smtClean="0">
                <a:solidFill>
                  <a:srgbClr val="FF0000"/>
                </a:solidFill>
              </a:rPr>
              <a:t>notification </a:t>
            </a:r>
            <a:r>
              <a:rPr lang="en-US" altLang="zh-CN" sz="2400" dirty="0" smtClean="0"/>
              <a:t>of an update (often used for </a:t>
            </a:r>
            <a:r>
              <a:rPr lang="en-US" altLang="zh-CN" sz="2400" dirty="0" smtClean="0">
                <a:solidFill>
                  <a:srgbClr val="0000FF"/>
                </a:solidFill>
              </a:rPr>
              <a:t>caches</a:t>
            </a:r>
            <a:r>
              <a:rPr lang="en-US" altLang="zh-CN" sz="2400" dirty="0" smtClean="0"/>
              <a:t>)</a:t>
            </a:r>
          </a:p>
          <a:p>
            <a:pPr marL="788670" lvl="2" indent="-514350">
              <a:buClr>
                <a:srgbClr val="0000FF"/>
              </a:buClr>
              <a:buSzPct val="95000"/>
            </a:pPr>
            <a:r>
              <a:rPr lang="en-US" altLang="zh-CN" sz="2200" dirty="0" smtClean="0"/>
              <a:t>when the </a:t>
            </a:r>
            <a:r>
              <a:rPr lang="en-US" altLang="zh-CN" sz="2200" dirty="0" smtClean="0">
                <a:solidFill>
                  <a:srgbClr val="0000FF"/>
                </a:solidFill>
              </a:rPr>
              <a:t>read-to-write ratio </a:t>
            </a:r>
            <a:r>
              <a:rPr lang="en-US" altLang="zh-CN" sz="2200" dirty="0" smtClean="0"/>
              <a:t>is relatively </a:t>
            </a:r>
            <a:r>
              <a:rPr lang="en-US" altLang="zh-CN" sz="2200" dirty="0" smtClean="0">
                <a:solidFill>
                  <a:srgbClr val="0000FF"/>
                </a:solidFill>
              </a:rPr>
              <a:t>small</a:t>
            </a:r>
          </a:p>
          <a:p>
            <a:pPr marL="788670" lvl="2" indent="-514350">
              <a:buClr>
                <a:srgbClr val="0000FF"/>
              </a:buClr>
              <a:buSzPct val="95000"/>
            </a:pPr>
            <a:r>
              <a:rPr lang="en-US" altLang="zh-CN" sz="2200" b="1" dirty="0" smtClean="0"/>
              <a:t>invalidation protocols</a:t>
            </a:r>
            <a:r>
              <a:rPr lang="en-US" altLang="zh-CN" sz="2200" dirty="0" smtClean="0"/>
              <a:t>: the only information that needs to be transferred is a specification of which data are no longer valid </a:t>
            </a:r>
          </a:p>
          <a:p>
            <a:pPr marL="514350" indent="-514350">
              <a:spcBef>
                <a:spcPts val="1200"/>
              </a:spcBef>
              <a:buClr>
                <a:srgbClr val="0000FF"/>
              </a:buClr>
              <a:buFont typeface="+mj-lt"/>
              <a:buAutoNum type="arabicPeriod"/>
            </a:pPr>
            <a:r>
              <a:rPr lang="en-US" altLang="zh-CN" sz="2400" dirty="0" smtClean="0"/>
              <a:t>Transfer </a:t>
            </a:r>
            <a:r>
              <a:rPr lang="en-US" altLang="zh-CN" sz="2400" dirty="0" smtClean="0">
                <a:solidFill>
                  <a:srgbClr val="FF0000"/>
                </a:solidFill>
              </a:rPr>
              <a:t>modified data </a:t>
            </a:r>
            <a:r>
              <a:rPr lang="en-US" altLang="zh-CN" sz="2400" dirty="0" smtClean="0"/>
              <a:t>from one copy to another (</a:t>
            </a:r>
            <a:r>
              <a:rPr lang="en-US" altLang="zh-CN" sz="2400" dirty="0" smtClean="0">
                <a:solidFill>
                  <a:srgbClr val="0000FF"/>
                </a:solidFill>
              </a:rPr>
              <a:t>distributed databases</a:t>
            </a:r>
            <a:r>
              <a:rPr lang="en-US" altLang="zh-CN" sz="2400" dirty="0" smtClean="0"/>
              <a:t>)</a:t>
            </a:r>
          </a:p>
          <a:p>
            <a:pPr marL="788670" lvl="2" indent="-514350">
              <a:spcBef>
                <a:spcPts val="1200"/>
              </a:spcBef>
              <a:buClr>
                <a:srgbClr val="0000FF"/>
              </a:buClr>
              <a:buSzPct val="95000"/>
            </a:pPr>
            <a:r>
              <a:rPr lang="en-US" altLang="zh-CN" sz="2200" dirty="0" smtClean="0"/>
              <a:t>when the </a:t>
            </a:r>
            <a:r>
              <a:rPr lang="en-US" altLang="zh-CN" sz="2200" dirty="0" smtClean="0">
                <a:solidFill>
                  <a:srgbClr val="0000FF"/>
                </a:solidFill>
              </a:rPr>
              <a:t>read-to-write ratio </a:t>
            </a:r>
            <a:r>
              <a:rPr lang="en-US" altLang="zh-CN" sz="2200" dirty="0" smtClean="0"/>
              <a:t>is relatively </a:t>
            </a:r>
            <a:r>
              <a:rPr lang="en-US" altLang="zh-CN" sz="2200" dirty="0" smtClean="0">
                <a:solidFill>
                  <a:srgbClr val="0000FF"/>
                </a:solidFill>
              </a:rPr>
              <a:t>high</a:t>
            </a:r>
            <a:endParaRPr lang="en-US" altLang="zh-CN" sz="2200" dirty="0" smtClean="0"/>
          </a:p>
          <a:p>
            <a:pPr marL="514350" indent="-514350">
              <a:spcBef>
                <a:spcPts val="1200"/>
              </a:spcBef>
              <a:buClr>
                <a:srgbClr val="0000FF"/>
              </a:buClr>
              <a:buFont typeface="+mj-lt"/>
              <a:buAutoNum type="arabicPeriod"/>
            </a:pPr>
            <a:r>
              <a:rPr lang="en-US" altLang="zh-CN" sz="2400" dirty="0" smtClean="0"/>
              <a:t>Propagate the </a:t>
            </a:r>
            <a:r>
              <a:rPr lang="en-US" altLang="zh-CN" sz="2400" dirty="0" smtClean="0">
                <a:solidFill>
                  <a:srgbClr val="FF0000"/>
                </a:solidFill>
              </a:rPr>
              <a:t>update operation </a:t>
            </a:r>
            <a:r>
              <a:rPr lang="en-US" altLang="zh-CN" sz="2400" dirty="0" smtClean="0"/>
              <a:t>to other copies (</a:t>
            </a:r>
            <a:r>
              <a:rPr lang="en-US" altLang="zh-CN" sz="2400" b="1" dirty="0" smtClean="0"/>
              <a:t>active replication</a:t>
            </a:r>
            <a:r>
              <a:rPr lang="en-US" altLang="zh-CN" sz="2400" dirty="0" smtClean="0"/>
              <a:t>)</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grpSp>
        <p:nvGrpSpPr>
          <p:cNvPr id="12" name="组合 11"/>
          <p:cNvGrpSpPr/>
          <p:nvPr/>
        </p:nvGrpSpPr>
        <p:grpSpPr>
          <a:xfrm>
            <a:off x="5148064" y="0"/>
            <a:ext cx="3995936" cy="1700808"/>
            <a:chOff x="5148064" y="0"/>
            <a:chExt cx="3995936" cy="1700808"/>
          </a:xfrm>
        </p:grpSpPr>
        <p:grpSp>
          <p:nvGrpSpPr>
            <p:cNvPr id="9" name="组合 8"/>
            <p:cNvGrpSpPr/>
            <p:nvPr/>
          </p:nvGrpSpPr>
          <p:grpSpPr>
            <a:xfrm>
              <a:off x="5148064" y="0"/>
              <a:ext cx="3995936" cy="1556792"/>
              <a:chOff x="5652120" y="1268760"/>
              <a:chExt cx="3312368" cy="2376264"/>
            </a:xfrm>
          </p:grpSpPr>
          <p:sp>
            <p:nvSpPr>
              <p:cNvPr id="8" name="云形 7"/>
              <p:cNvSpPr/>
              <p:nvPr/>
            </p:nvSpPr>
            <p:spPr>
              <a:xfrm>
                <a:off x="5652120" y="1268760"/>
                <a:ext cx="3312368" cy="237626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7" name="矩形 6"/>
              <p:cNvSpPr/>
              <p:nvPr/>
            </p:nvSpPr>
            <p:spPr>
              <a:xfrm>
                <a:off x="6010260" y="1494148"/>
                <a:ext cx="2924804" cy="2040965"/>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a:spAutoFit/>
              </a:bodyPr>
              <a:lstStyle/>
              <a:p>
                <a:pPr>
                  <a:buNone/>
                </a:pPr>
                <a:r>
                  <a:rPr lang="en-US" altLang="zh-CN" sz="2000" dirty="0" smtClean="0"/>
                  <a:t>What is actually to be propagated in order to </a:t>
                </a:r>
                <a:r>
                  <a:rPr lang="en-GB" altLang="zh-CN" sz="2000" dirty="0" smtClean="0"/>
                  <a:t>save bandwidth / communication overhead</a:t>
                </a:r>
                <a:endParaRPr lang="en-US" altLang="zh-CN" sz="2000" dirty="0" smtClean="0"/>
              </a:p>
            </p:txBody>
          </p:sp>
        </p:grpSp>
        <p:sp>
          <p:nvSpPr>
            <p:cNvPr id="11" name="TextBox 10"/>
            <p:cNvSpPr txBox="1"/>
            <p:nvPr/>
          </p:nvSpPr>
          <p:spPr>
            <a:xfrm>
              <a:off x="6588224" y="931367"/>
              <a:ext cx="504056" cy="769441"/>
            </a:xfrm>
            <a:prstGeom prst="rect">
              <a:avLst/>
            </a:prstGeom>
            <a:noFill/>
          </p:spPr>
          <p:txBody>
            <a:bodyPr wrap="square" rtlCol="0">
              <a:spAutoFit/>
            </a:bodyPr>
            <a:lstStyle/>
            <a:p>
              <a:r>
                <a:rPr lang="en-US" altLang="zh-CN" sz="4400" dirty="0" smtClean="0"/>
                <a:t>?</a:t>
              </a:r>
              <a:endParaRPr lang="zh-CN" altLang="en-US" sz="4400" dirty="0"/>
            </a:p>
          </p:txBody>
        </p:sp>
      </p:grpSp>
      <p:sp>
        <p:nvSpPr>
          <p:cNvPr id="13" name="灯片编号占位符 12"/>
          <p:cNvSpPr>
            <a:spLocks noGrp="1"/>
          </p:cNvSpPr>
          <p:nvPr>
            <p:ph type="sldNum" sz="quarter" idx="12"/>
          </p:nvPr>
        </p:nvSpPr>
        <p:spPr/>
        <p:txBody>
          <a:bodyPr/>
          <a:lstStyle/>
          <a:p>
            <a:fld id="{0C913308-F349-4B6D-A68A-DD1791B4A57B}" type="slidenum">
              <a:rPr lang="zh-CN" altLang="en-US" smtClean="0"/>
              <a:pPr/>
              <a:t>85</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792088"/>
          </a:xfrm>
        </p:spPr>
        <p:txBody>
          <a:bodyPr>
            <a:normAutofit/>
          </a:bodyPr>
          <a:lstStyle/>
          <a:p>
            <a:r>
              <a:rPr lang="en-US" altLang="zh-CN" sz="4400" dirty="0" smtClean="0"/>
              <a:t>State vs. Operations</a:t>
            </a:r>
            <a:endParaRPr lang="zh-CN" altLang="en-US" sz="4400" dirty="0"/>
          </a:p>
        </p:txBody>
      </p:sp>
      <p:sp>
        <p:nvSpPr>
          <p:cNvPr id="3" name="内容占位符 2"/>
          <p:cNvSpPr>
            <a:spLocks noGrp="1"/>
          </p:cNvSpPr>
          <p:nvPr>
            <p:ph idx="1"/>
          </p:nvPr>
        </p:nvSpPr>
        <p:spPr>
          <a:xfrm>
            <a:off x="457200" y="1268760"/>
            <a:ext cx="8229600" cy="5184576"/>
          </a:xfrm>
        </p:spPr>
        <p:txBody>
          <a:bodyPr>
            <a:normAutofit fontScale="77500" lnSpcReduction="20000"/>
          </a:bodyPr>
          <a:lstStyle/>
          <a:p>
            <a:pPr>
              <a:buNone/>
            </a:pPr>
            <a:r>
              <a:rPr lang="en-US" altLang="zh-CN" dirty="0" smtClean="0"/>
              <a:t>An important design issue concerns what is actually to be propagated. Basically, there are three possibilities:</a:t>
            </a:r>
          </a:p>
          <a:p>
            <a:pPr marL="514350" indent="-514350">
              <a:buClr>
                <a:srgbClr val="0000FF"/>
              </a:buClr>
              <a:buFont typeface="+mj-lt"/>
              <a:buAutoNum type="arabicPeriod"/>
            </a:pPr>
            <a:r>
              <a:rPr lang="en-US" altLang="zh-CN" dirty="0" smtClean="0"/>
              <a:t>Propagate only a </a:t>
            </a:r>
            <a:r>
              <a:rPr lang="en-US" altLang="zh-CN" dirty="0" smtClean="0">
                <a:solidFill>
                  <a:srgbClr val="FF0000"/>
                </a:solidFill>
              </a:rPr>
              <a:t>notification </a:t>
            </a:r>
            <a:r>
              <a:rPr lang="en-US" altLang="zh-CN" dirty="0" smtClean="0"/>
              <a:t>of an update (often used for caches)</a:t>
            </a:r>
          </a:p>
          <a:p>
            <a:pPr lvl="1"/>
            <a:r>
              <a:rPr lang="en-GB" altLang="zh-CN" u="sng" dirty="0" smtClean="0"/>
              <a:t>Advantage: </a:t>
            </a:r>
            <a:r>
              <a:rPr lang="en-US" altLang="zh-CN" dirty="0" smtClean="0"/>
              <a:t>use little network bandwidth </a:t>
            </a:r>
          </a:p>
          <a:p>
            <a:pPr lvl="2"/>
            <a:r>
              <a:rPr lang="en-US" altLang="zh-CN" dirty="0" smtClean="0"/>
              <a:t>The only information that needs to be transferred is a specification of which data are no longer valid (</a:t>
            </a:r>
            <a:r>
              <a:rPr lang="en-US" altLang="zh-CN" b="1" dirty="0" smtClean="0"/>
              <a:t>invalidation protocols</a:t>
            </a:r>
            <a:r>
              <a:rPr lang="en-US" altLang="zh-CN" dirty="0" smtClean="0"/>
              <a:t>). </a:t>
            </a:r>
          </a:p>
          <a:p>
            <a:pPr lvl="1"/>
            <a:r>
              <a:rPr lang="en-US" altLang="zh-CN" dirty="0" smtClean="0"/>
              <a:t>work best when there are </a:t>
            </a:r>
            <a:r>
              <a:rPr lang="en-US" altLang="zh-CN" u="sng" dirty="0" smtClean="0"/>
              <a:t>many update</a:t>
            </a:r>
            <a:r>
              <a:rPr lang="en-US" altLang="zh-CN" dirty="0" smtClean="0"/>
              <a:t> operations, i.e., the </a:t>
            </a:r>
            <a:r>
              <a:rPr lang="en-US" altLang="zh-CN" dirty="0" smtClean="0">
                <a:solidFill>
                  <a:srgbClr val="0000FF"/>
                </a:solidFill>
              </a:rPr>
              <a:t>read-to-write ratio </a:t>
            </a:r>
            <a:r>
              <a:rPr lang="en-US" altLang="zh-CN" dirty="0" smtClean="0"/>
              <a:t>is relatively </a:t>
            </a:r>
            <a:r>
              <a:rPr lang="en-US" altLang="zh-CN" dirty="0" smtClean="0">
                <a:solidFill>
                  <a:srgbClr val="0000FF"/>
                </a:solidFill>
              </a:rPr>
              <a:t>small</a:t>
            </a:r>
            <a:r>
              <a:rPr lang="en-US" altLang="zh-CN" dirty="0" smtClean="0"/>
              <a:t>.</a:t>
            </a:r>
          </a:p>
          <a:p>
            <a:pPr marL="514350" indent="-514350">
              <a:spcBef>
                <a:spcPts val="1200"/>
              </a:spcBef>
              <a:buClr>
                <a:srgbClr val="0000FF"/>
              </a:buClr>
              <a:buFont typeface="+mj-lt"/>
              <a:buAutoNum type="arabicPeriod"/>
            </a:pPr>
            <a:r>
              <a:rPr lang="en-US" altLang="zh-CN" dirty="0" smtClean="0"/>
              <a:t>Transfer </a:t>
            </a:r>
            <a:r>
              <a:rPr lang="en-US" altLang="zh-CN" dirty="0" smtClean="0">
                <a:solidFill>
                  <a:srgbClr val="FF0000"/>
                </a:solidFill>
              </a:rPr>
              <a:t>modified data </a:t>
            </a:r>
            <a:r>
              <a:rPr lang="en-US" altLang="zh-CN" dirty="0" smtClean="0"/>
              <a:t>from one copy to another (distributed databases)</a:t>
            </a:r>
          </a:p>
          <a:p>
            <a:pPr lvl="1"/>
            <a:r>
              <a:rPr lang="en-US" altLang="zh-CN" dirty="0" smtClean="0"/>
              <a:t>useful when the </a:t>
            </a:r>
            <a:r>
              <a:rPr lang="en-US" altLang="zh-CN" dirty="0" smtClean="0">
                <a:solidFill>
                  <a:srgbClr val="0000FF"/>
                </a:solidFill>
              </a:rPr>
              <a:t>read-to-write ratio </a:t>
            </a:r>
            <a:r>
              <a:rPr lang="en-US" altLang="zh-CN" dirty="0" smtClean="0"/>
              <a:t>is relatively </a:t>
            </a:r>
            <a:r>
              <a:rPr lang="en-US" altLang="zh-CN" dirty="0" smtClean="0">
                <a:solidFill>
                  <a:srgbClr val="0000FF"/>
                </a:solidFill>
              </a:rPr>
              <a:t>high</a:t>
            </a:r>
            <a:r>
              <a:rPr lang="en-US" altLang="zh-CN" dirty="0" smtClean="0"/>
              <a:t>. </a:t>
            </a:r>
          </a:p>
          <a:p>
            <a:pPr lvl="1"/>
            <a:r>
              <a:rPr lang="en-GB" altLang="zh-CN" dirty="0" smtClean="0"/>
              <a:t>Two alternatives for saving bandwidth/communication overhead</a:t>
            </a:r>
          </a:p>
          <a:p>
            <a:pPr lvl="2"/>
            <a:r>
              <a:rPr lang="en-US" altLang="zh-CN" dirty="0" smtClean="0"/>
              <a:t>log the changes and transfer only those logs</a:t>
            </a:r>
          </a:p>
          <a:p>
            <a:pPr lvl="2"/>
            <a:r>
              <a:rPr lang="en-US" altLang="zh-CN" dirty="0" smtClean="0"/>
              <a:t>packing multiple modifications into a single message</a:t>
            </a:r>
          </a:p>
          <a:p>
            <a:pPr marL="514350" indent="-514350">
              <a:spcBef>
                <a:spcPts val="1200"/>
              </a:spcBef>
              <a:buClr>
                <a:srgbClr val="0000FF"/>
              </a:buClr>
              <a:buFont typeface="+mj-lt"/>
              <a:buAutoNum type="arabicPeriod"/>
            </a:pPr>
            <a:r>
              <a:rPr lang="en-US" altLang="zh-CN" dirty="0" smtClean="0"/>
              <a:t>Propagate the </a:t>
            </a:r>
            <a:r>
              <a:rPr lang="en-US" altLang="zh-CN" dirty="0" smtClean="0">
                <a:solidFill>
                  <a:srgbClr val="FF0000"/>
                </a:solidFill>
              </a:rPr>
              <a:t>update operation </a:t>
            </a:r>
            <a:r>
              <a:rPr lang="en-US" altLang="zh-CN" dirty="0" smtClean="0"/>
              <a:t>to other copies (</a:t>
            </a:r>
            <a:r>
              <a:rPr lang="en-US" altLang="zh-CN" b="1" dirty="0" smtClean="0"/>
              <a:t>active replication</a:t>
            </a:r>
            <a:r>
              <a:rPr lang="en-US" altLang="zh-CN" dirty="0" smtClean="0"/>
              <a:t>)</a:t>
            </a:r>
          </a:p>
          <a:p>
            <a:pPr lvl="1"/>
            <a:r>
              <a:rPr lang="en-GB" altLang="zh-CN" u="sng" dirty="0" smtClean="0"/>
              <a:t>Benefit: </a:t>
            </a:r>
            <a:r>
              <a:rPr lang="en-US" altLang="zh-CN" dirty="0" smtClean="0"/>
              <a:t>updates can be propagated at minimal bandwidth costs</a:t>
            </a:r>
          </a:p>
          <a:p>
            <a:pPr lvl="1"/>
            <a:r>
              <a:rPr lang="en-US" altLang="zh-CN" dirty="0" smtClean="0"/>
              <a:t>However, the operations can be of arbitrary complexity</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86</a:t>
            </a:fld>
            <a:r>
              <a:rPr lang="en-US" altLang="zh-CN" smtClean="0"/>
              <a:t>/111</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852704"/>
          </a:xfrm>
        </p:spPr>
        <p:txBody>
          <a:bodyPr/>
          <a:lstStyle/>
          <a:p>
            <a:r>
              <a:rPr lang="en-GB" altLang="zh-CN" dirty="0" smtClean="0"/>
              <a:t>Pull vs. Push Protocols (1)</a:t>
            </a:r>
            <a:endParaRPr lang="zh-CN" altLang="en-US" dirty="0"/>
          </a:p>
        </p:txBody>
      </p:sp>
      <p:sp>
        <p:nvSpPr>
          <p:cNvPr id="3" name="内容占位符 2"/>
          <p:cNvSpPr>
            <a:spLocks noGrp="1"/>
          </p:cNvSpPr>
          <p:nvPr>
            <p:ph idx="1"/>
          </p:nvPr>
        </p:nvSpPr>
        <p:spPr>
          <a:xfrm>
            <a:off x="251520" y="1268760"/>
            <a:ext cx="8712968" cy="5184576"/>
          </a:xfrm>
        </p:spPr>
        <p:txBody>
          <a:bodyPr>
            <a:normAutofit/>
          </a:bodyPr>
          <a:lstStyle/>
          <a:p>
            <a:pPr>
              <a:spcBef>
                <a:spcPts val="1200"/>
              </a:spcBef>
            </a:pPr>
            <a:r>
              <a:rPr lang="en-US" altLang="zh-CN" b="1" dirty="0" smtClean="0"/>
              <a:t>Push-based approach</a:t>
            </a:r>
            <a:r>
              <a:rPr lang="en-US" altLang="zh-CN" dirty="0" smtClean="0"/>
              <a:t> (</a:t>
            </a:r>
            <a:r>
              <a:rPr lang="en-US" altLang="zh-CN" b="1" dirty="0" smtClean="0"/>
              <a:t>server-based protocols</a:t>
            </a:r>
            <a:r>
              <a:rPr lang="en-US" altLang="zh-CN" dirty="0" smtClean="0"/>
              <a:t>): updates are propagated to other replicas without those replicas even asking for the updates.</a:t>
            </a:r>
          </a:p>
          <a:p>
            <a:pPr lvl="1">
              <a:spcBef>
                <a:spcPts val="1200"/>
              </a:spcBef>
            </a:pPr>
            <a:r>
              <a:rPr lang="en-US" altLang="zh-CN" u="sng" dirty="0" smtClean="0"/>
              <a:t>Often</a:t>
            </a:r>
            <a:r>
              <a:rPr lang="en-US" altLang="zh-CN" dirty="0" smtClean="0"/>
              <a:t> used between </a:t>
            </a:r>
            <a:r>
              <a:rPr lang="en-US" altLang="zh-CN" u="sng" dirty="0" smtClean="0"/>
              <a:t>permanent and server-initiated replicas</a:t>
            </a:r>
            <a:r>
              <a:rPr lang="en-US" altLang="zh-CN" dirty="0" smtClean="0"/>
              <a:t>; can also be used to </a:t>
            </a:r>
            <a:r>
              <a:rPr lang="en-US" altLang="zh-CN" u="sng" dirty="0" smtClean="0"/>
              <a:t>large shared client caches</a:t>
            </a:r>
            <a:r>
              <a:rPr lang="en-US" altLang="zh-CN" dirty="0" smtClean="0"/>
              <a:t> </a:t>
            </a:r>
          </a:p>
          <a:p>
            <a:pPr lvl="1">
              <a:spcBef>
                <a:spcPts val="1200"/>
              </a:spcBef>
            </a:pPr>
            <a:r>
              <a:rPr lang="en-US" altLang="zh-CN" dirty="0" smtClean="0"/>
              <a:t>applicable when replicas need to be kept identical </a:t>
            </a:r>
          </a:p>
          <a:p>
            <a:pPr lvl="1">
              <a:spcBef>
                <a:spcPts val="1200"/>
              </a:spcBef>
            </a:pPr>
            <a:r>
              <a:rPr lang="en-US" altLang="zh-CN" dirty="0" smtClean="0"/>
              <a:t>efficient when </a:t>
            </a:r>
            <a:r>
              <a:rPr lang="en-US" altLang="zh-CN" u="sng" dirty="0" smtClean="0">
                <a:solidFill>
                  <a:srgbClr val="0070C0"/>
                </a:solidFill>
              </a:rPr>
              <a:t>read-to-write ratio </a:t>
            </a:r>
            <a:r>
              <a:rPr lang="en-US" altLang="zh-CN" dirty="0" smtClean="0"/>
              <a:t>at each replica is relatively </a:t>
            </a:r>
            <a:r>
              <a:rPr lang="en-US" altLang="zh-CN" u="sng" dirty="0" smtClean="0">
                <a:solidFill>
                  <a:srgbClr val="0070C0"/>
                </a:solidFill>
              </a:rPr>
              <a:t>high</a:t>
            </a:r>
          </a:p>
          <a:p>
            <a:pPr lvl="1">
              <a:spcBef>
                <a:spcPts val="1200"/>
              </a:spcBef>
            </a:pPr>
            <a:r>
              <a:rPr lang="en-US" altLang="zh-CN" dirty="0" smtClean="0"/>
              <a:t>push-based protocols make </a:t>
            </a:r>
            <a:r>
              <a:rPr lang="en-US" altLang="zh-CN" u="sng" dirty="0" smtClean="0"/>
              <a:t>consistent data </a:t>
            </a:r>
            <a:r>
              <a:rPr lang="en-US" altLang="zh-CN" u="sng" dirty="0" smtClean="0">
                <a:solidFill>
                  <a:srgbClr val="0000FF"/>
                </a:solidFill>
              </a:rPr>
              <a:t>immediately available</a:t>
            </a:r>
            <a:r>
              <a:rPr lang="en-US" altLang="zh-CN" dirty="0" smtClean="0">
                <a:solidFill>
                  <a:srgbClr val="0000FF"/>
                </a:solidFill>
              </a:rPr>
              <a:t> </a:t>
            </a:r>
            <a:r>
              <a:rPr lang="en-US" altLang="zh-CN" dirty="0" smtClean="0"/>
              <a:t>when asked for</a:t>
            </a:r>
          </a:p>
          <a:p>
            <a:pPr>
              <a:spcBef>
                <a:spcPts val="1200"/>
              </a:spcBef>
            </a:pPr>
            <a:endParaRPr lang="zh-CN" altLang="en-US" u="sng"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grpSp>
        <p:nvGrpSpPr>
          <p:cNvPr id="8" name="组合 12"/>
          <p:cNvGrpSpPr/>
          <p:nvPr/>
        </p:nvGrpSpPr>
        <p:grpSpPr>
          <a:xfrm>
            <a:off x="4535488" y="2996952"/>
            <a:ext cx="4608512" cy="648072"/>
            <a:chOff x="4139952" y="2419147"/>
            <a:chExt cx="4608512" cy="648072"/>
          </a:xfrm>
        </p:grpSpPr>
        <p:sp>
          <p:nvSpPr>
            <p:cNvPr id="7" name="TextBox 6"/>
            <p:cNvSpPr txBox="1"/>
            <p:nvPr/>
          </p:nvSpPr>
          <p:spPr>
            <a:xfrm>
              <a:off x="6948264" y="2420888"/>
              <a:ext cx="18002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smtClean="0"/>
                <a:t>Mainly perform read operations</a:t>
              </a:r>
              <a:endParaRPr lang="zh-CN" altLang="en-US" dirty="0"/>
            </a:p>
          </p:txBody>
        </p:sp>
        <p:cxnSp>
          <p:nvCxnSpPr>
            <p:cNvPr id="9" name="直接连接符 8"/>
            <p:cNvCxnSpPr>
              <a:stCxn id="7" idx="1"/>
            </p:cNvCxnSpPr>
            <p:nvPr/>
          </p:nvCxnSpPr>
          <p:spPr>
            <a:xfrm flipH="1" flipV="1">
              <a:off x="6372200" y="2419147"/>
              <a:ext cx="576064" cy="324907"/>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 name="直接连接符 9"/>
            <p:cNvCxnSpPr>
              <a:stCxn id="7" idx="1"/>
            </p:cNvCxnSpPr>
            <p:nvPr/>
          </p:nvCxnSpPr>
          <p:spPr>
            <a:xfrm flipH="1" flipV="1">
              <a:off x="4139952" y="2419147"/>
              <a:ext cx="2808312" cy="324907"/>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pic>
        <p:nvPicPr>
          <p:cNvPr id="1026" name="Picture 2"/>
          <p:cNvPicPr>
            <a:picLocks noChangeAspect="1" noChangeArrowheads="1"/>
          </p:cNvPicPr>
          <p:nvPr/>
        </p:nvPicPr>
        <p:blipFill>
          <a:blip r:embed="rId2" cstate="print"/>
          <a:srcRect/>
          <a:stretch>
            <a:fillRect/>
          </a:stretch>
        </p:blipFill>
        <p:spPr bwMode="auto">
          <a:xfrm>
            <a:off x="5705475" y="5373216"/>
            <a:ext cx="3438525" cy="1333500"/>
          </a:xfrm>
          <a:prstGeom prst="rect">
            <a:avLst/>
          </a:prstGeom>
          <a:noFill/>
          <a:ln w="9525">
            <a:noFill/>
            <a:miter lim="800000"/>
            <a:headEnd/>
            <a:tailEnd/>
          </a:ln>
        </p:spPr>
      </p:pic>
      <p:sp>
        <p:nvSpPr>
          <p:cNvPr id="12" name="灯片编号占位符 11"/>
          <p:cNvSpPr>
            <a:spLocks noGrp="1"/>
          </p:cNvSpPr>
          <p:nvPr>
            <p:ph type="sldNum" sz="quarter" idx="12"/>
          </p:nvPr>
        </p:nvSpPr>
        <p:spPr/>
        <p:txBody>
          <a:bodyPr/>
          <a:lstStyle/>
          <a:p>
            <a:fld id="{0C913308-F349-4B6D-A68A-DD1791B4A57B}" type="slidenum">
              <a:rPr lang="zh-CN" altLang="en-US" smtClean="0"/>
              <a:pPr/>
              <a:t>87</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852704"/>
          </a:xfrm>
        </p:spPr>
        <p:txBody>
          <a:bodyPr/>
          <a:lstStyle/>
          <a:p>
            <a:r>
              <a:rPr lang="en-GB" altLang="zh-CN" dirty="0" smtClean="0"/>
              <a:t>Pull vs. Push Protocols (2)</a:t>
            </a:r>
            <a:endParaRPr lang="zh-CN" altLang="en-US" dirty="0"/>
          </a:p>
        </p:txBody>
      </p:sp>
      <p:sp>
        <p:nvSpPr>
          <p:cNvPr id="3" name="内容占位符 2"/>
          <p:cNvSpPr>
            <a:spLocks noGrp="1"/>
          </p:cNvSpPr>
          <p:nvPr>
            <p:ph idx="1"/>
          </p:nvPr>
        </p:nvSpPr>
        <p:spPr>
          <a:xfrm>
            <a:off x="251520" y="1268760"/>
            <a:ext cx="8712968" cy="5184576"/>
          </a:xfrm>
        </p:spPr>
        <p:txBody>
          <a:bodyPr>
            <a:normAutofit/>
          </a:bodyPr>
          <a:lstStyle/>
          <a:p>
            <a:pPr>
              <a:spcBef>
                <a:spcPts val="1200"/>
              </a:spcBef>
            </a:pPr>
            <a:r>
              <a:rPr lang="en-US" altLang="zh-CN" b="1" dirty="0" smtClean="0"/>
              <a:t>Pull-based approach </a:t>
            </a:r>
            <a:r>
              <a:rPr lang="en-US" altLang="zh-CN" dirty="0" smtClean="0"/>
              <a:t>(</a:t>
            </a:r>
            <a:r>
              <a:rPr lang="en-US" altLang="zh-CN" b="1" dirty="0" smtClean="0"/>
              <a:t>client-based protocols</a:t>
            </a:r>
            <a:r>
              <a:rPr lang="en-US" altLang="zh-CN" dirty="0" smtClean="0"/>
              <a:t>): a server or client requests another server to send it any updates it has at that moment. </a:t>
            </a:r>
          </a:p>
          <a:p>
            <a:pPr lvl="1">
              <a:spcBef>
                <a:spcPts val="1200"/>
              </a:spcBef>
            </a:pPr>
            <a:r>
              <a:rPr lang="en-US" altLang="zh-CN" u="sng" dirty="0" smtClean="0"/>
              <a:t>often</a:t>
            </a:r>
            <a:r>
              <a:rPr lang="en-US" altLang="zh-CN" dirty="0" smtClean="0"/>
              <a:t> used by </a:t>
            </a:r>
            <a:r>
              <a:rPr lang="en-US" altLang="zh-CN" u="sng" dirty="0" smtClean="0"/>
              <a:t>(non-shared/rarely shared) client caches</a:t>
            </a:r>
            <a:r>
              <a:rPr lang="en-US" altLang="zh-CN" dirty="0" smtClean="0"/>
              <a:t>. E.g., the client polls the server to see whether an update is needed.</a:t>
            </a:r>
          </a:p>
          <a:p>
            <a:pPr lvl="1">
              <a:spcBef>
                <a:spcPts val="1200"/>
              </a:spcBef>
            </a:pPr>
            <a:r>
              <a:rPr lang="en-US" altLang="zh-CN" dirty="0" smtClean="0"/>
              <a:t>efficient when the </a:t>
            </a:r>
            <a:r>
              <a:rPr lang="en-US" altLang="zh-CN" u="sng" dirty="0" smtClean="0">
                <a:solidFill>
                  <a:srgbClr val="0070C0"/>
                </a:solidFill>
              </a:rPr>
              <a:t>read-to-update ratio</a:t>
            </a:r>
            <a:r>
              <a:rPr lang="en-US" altLang="zh-CN" dirty="0" smtClean="0"/>
              <a:t> is relatively </a:t>
            </a:r>
            <a:r>
              <a:rPr lang="en-US" altLang="zh-CN" u="sng" dirty="0" smtClean="0">
                <a:solidFill>
                  <a:srgbClr val="0070C0"/>
                </a:solidFill>
              </a:rPr>
              <a:t>low</a:t>
            </a:r>
          </a:p>
          <a:p>
            <a:pPr lvl="1">
              <a:spcBef>
                <a:spcPts val="1200"/>
              </a:spcBef>
            </a:pPr>
            <a:r>
              <a:rPr lang="en-US" altLang="zh-CN" dirty="0" smtClean="0">
                <a:solidFill>
                  <a:srgbClr val="0000FF"/>
                </a:solidFill>
              </a:rPr>
              <a:t>main drawback:</a:t>
            </a:r>
            <a:r>
              <a:rPr lang="en-US" altLang="zh-CN" dirty="0" smtClean="0"/>
              <a:t> the </a:t>
            </a:r>
            <a:r>
              <a:rPr lang="en-US" altLang="zh-CN" u="sng" dirty="0" smtClean="0"/>
              <a:t>response time increases </a:t>
            </a:r>
            <a:r>
              <a:rPr lang="en-US" altLang="zh-CN" dirty="0" smtClean="0"/>
              <a:t>in the case of a cache miss</a:t>
            </a:r>
            <a:endParaRPr lang="zh-CN" altLang="en-US" u="sng"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2050" name="Picture 2"/>
          <p:cNvPicPr>
            <a:picLocks noChangeAspect="1" noChangeArrowheads="1"/>
          </p:cNvPicPr>
          <p:nvPr/>
        </p:nvPicPr>
        <p:blipFill>
          <a:blip r:embed="rId3" cstate="print"/>
          <a:srcRect/>
          <a:stretch>
            <a:fillRect/>
          </a:stretch>
        </p:blipFill>
        <p:spPr bwMode="auto">
          <a:xfrm>
            <a:off x="5705475" y="5373216"/>
            <a:ext cx="3438525" cy="1333500"/>
          </a:xfrm>
          <a:prstGeom prst="rect">
            <a:avLst/>
          </a:prstGeom>
          <a:noFill/>
          <a:ln w="9525">
            <a:noFill/>
            <a:miter lim="800000"/>
            <a:headEnd/>
            <a:tailEnd/>
          </a:ln>
        </p:spPr>
      </p:pic>
      <p:sp>
        <p:nvSpPr>
          <p:cNvPr id="8" name="灯片编号占位符 7"/>
          <p:cNvSpPr>
            <a:spLocks noGrp="1"/>
          </p:cNvSpPr>
          <p:nvPr>
            <p:ph type="sldNum" sz="quarter" idx="12"/>
          </p:nvPr>
        </p:nvSpPr>
        <p:spPr/>
        <p:txBody>
          <a:bodyPr/>
          <a:lstStyle/>
          <a:p>
            <a:fld id="{0C913308-F349-4B6D-A68A-DD1791B4A57B}" type="slidenum">
              <a:rPr lang="zh-CN" altLang="en-US" smtClean="0"/>
              <a:pPr/>
              <a:t>88</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467544" y="476672"/>
            <a:ext cx="8218170" cy="6160770"/>
          </a:xfrm>
          <a:prstGeom prst="rect">
            <a:avLst/>
          </a:prstGeom>
          <a:noFill/>
          <a:ln w="9525">
            <a:noFill/>
            <a:miter lim="800000"/>
            <a:headEnd/>
            <a:tailEnd/>
          </a:ln>
        </p:spPr>
      </p:pic>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89</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412776"/>
            <a:ext cx="8229600" cy="5112568"/>
          </a:xfrm>
        </p:spPr>
        <p:txBody>
          <a:bodyPr>
            <a:normAutofit lnSpcReduction="10000"/>
          </a:bodyPr>
          <a:lstStyle/>
          <a:p>
            <a:pPr>
              <a:buNone/>
            </a:pPr>
            <a:r>
              <a:rPr lang="en-US" altLang="zh-CN" b="1" dirty="0" smtClean="0"/>
              <a:t>Dilemma: </a:t>
            </a:r>
          </a:p>
          <a:p>
            <a:pPr>
              <a:spcAft>
                <a:spcPts val="600"/>
              </a:spcAft>
            </a:pPr>
            <a:r>
              <a:rPr lang="en-US" altLang="zh-CN" dirty="0" smtClean="0"/>
              <a:t>Scalability problems can be alleviated by applying replication and caching, leading to improved performance.</a:t>
            </a:r>
          </a:p>
          <a:p>
            <a:pPr>
              <a:spcAft>
                <a:spcPts val="600"/>
              </a:spcAft>
            </a:pPr>
            <a:r>
              <a:rPr lang="en-US" altLang="zh-CN" dirty="0" smtClean="0"/>
              <a:t>To keep </a:t>
            </a:r>
            <a:r>
              <a:rPr lang="en-US" altLang="zh-CN" dirty="0" smtClean="0">
                <a:solidFill>
                  <a:srgbClr val="FF0000"/>
                </a:solidFill>
              </a:rPr>
              <a:t>all copies</a:t>
            </a:r>
            <a:r>
              <a:rPr lang="en-US" altLang="zh-CN" dirty="0" smtClean="0"/>
              <a:t> consistent generally requires </a:t>
            </a:r>
            <a:r>
              <a:rPr lang="en-US" altLang="zh-CN" u="sng" dirty="0" smtClean="0"/>
              <a:t>global synchronization</a:t>
            </a:r>
            <a:r>
              <a:rPr lang="en-US" altLang="zh-CN" dirty="0" smtClean="0"/>
              <a:t>, which is inherently </a:t>
            </a:r>
            <a:r>
              <a:rPr lang="en-US" altLang="zh-CN" dirty="0" smtClean="0">
                <a:solidFill>
                  <a:srgbClr val="FF0000"/>
                </a:solidFill>
              </a:rPr>
              <a:t>costly</a:t>
            </a:r>
            <a:r>
              <a:rPr lang="en-US" altLang="zh-CN" dirty="0" smtClean="0"/>
              <a:t> in terms of performance.</a:t>
            </a:r>
          </a:p>
          <a:p>
            <a:pPr>
              <a:spcBef>
                <a:spcPts val="1200"/>
              </a:spcBef>
              <a:buNone/>
            </a:pPr>
            <a:r>
              <a:rPr lang="en-US" altLang="zh-CN" b="1" dirty="0" smtClean="0"/>
              <a:t>Solution:</a:t>
            </a:r>
            <a:r>
              <a:rPr lang="en-US" altLang="zh-CN" dirty="0" smtClean="0"/>
              <a:t> to </a:t>
            </a:r>
            <a:r>
              <a:rPr lang="en-US" altLang="zh-CN" u="sng" dirty="0" smtClean="0"/>
              <a:t>loosen the consistency constraints</a:t>
            </a:r>
            <a:r>
              <a:rPr lang="en-US" altLang="zh-CN" dirty="0" smtClean="0"/>
              <a:t> </a:t>
            </a:r>
          </a:p>
          <a:p>
            <a:pPr lvl="1">
              <a:spcAft>
                <a:spcPts val="600"/>
              </a:spcAft>
            </a:pPr>
            <a:r>
              <a:rPr lang="en-US" altLang="zh-CN" dirty="0" smtClean="0">
                <a:solidFill>
                  <a:srgbClr val="0000FF"/>
                </a:solidFill>
              </a:rPr>
              <a:t>Relax the requirement </a:t>
            </a:r>
            <a:r>
              <a:rPr lang="en-US" altLang="zh-CN" dirty="0" smtClean="0"/>
              <a:t>that updates need to be executed as </a:t>
            </a:r>
            <a:r>
              <a:rPr lang="en-US" altLang="zh-CN" dirty="0" smtClean="0">
                <a:solidFill>
                  <a:srgbClr val="0000FF"/>
                </a:solidFill>
              </a:rPr>
              <a:t>atomic operations</a:t>
            </a:r>
          </a:p>
          <a:p>
            <a:pPr lvl="1">
              <a:spcAft>
                <a:spcPts val="600"/>
              </a:spcAft>
            </a:pPr>
            <a:r>
              <a:rPr lang="en-US" altLang="zh-CN" dirty="0" smtClean="0"/>
              <a:t>The </a:t>
            </a:r>
            <a:r>
              <a:rPr lang="en-US" altLang="zh-CN" b="1" dirty="0" smtClean="0"/>
              <a:t>price</a:t>
            </a:r>
            <a:r>
              <a:rPr lang="en-US" altLang="zh-CN" dirty="0" smtClean="0"/>
              <a:t> paid is that </a:t>
            </a:r>
            <a:r>
              <a:rPr lang="en-US" altLang="zh-CN" dirty="0" smtClean="0">
                <a:solidFill>
                  <a:srgbClr val="0000FF"/>
                </a:solidFill>
              </a:rPr>
              <a:t>copies may not </a:t>
            </a:r>
            <a:r>
              <a:rPr lang="en-US" altLang="zh-CN" dirty="0" smtClean="0"/>
              <a:t>always </a:t>
            </a:r>
            <a:r>
              <a:rPr lang="en-US" altLang="zh-CN" dirty="0" smtClean="0">
                <a:solidFill>
                  <a:srgbClr val="0000FF"/>
                </a:solidFill>
              </a:rPr>
              <a:t>be the same </a:t>
            </a:r>
            <a:r>
              <a:rPr lang="en-US" altLang="zh-CN" dirty="0" smtClean="0"/>
              <a:t>everywhere. </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标题 1"/>
          <p:cNvSpPr>
            <a:spLocks noGrp="1"/>
          </p:cNvSpPr>
          <p:nvPr>
            <p:ph type="title"/>
          </p:nvPr>
        </p:nvSpPr>
        <p:spPr>
          <a:xfrm>
            <a:off x="457200" y="548680"/>
            <a:ext cx="8229600" cy="780696"/>
          </a:xfrm>
        </p:spPr>
        <p:txBody>
          <a:bodyPr>
            <a:normAutofit fontScale="90000"/>
          </a:bodyPr>
          <a:lstStyle/>
          <a:p>
            <a:r>
              <a:rPr lang="en-US" altLang="zh-CN" dirty="0" smtClean="0"/>
              <a:t>Replication as Scaling Technique (3)</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9</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Comparison Between Push-Based and Pull-Based Protocols</a:t>
            </a:r>
            <a:endParaRPr lang="zh-CN" altLang="en-US" dirty="0"/>
          </a:p>
        </p:txBody>
      </p:sp>
      <p:sp>
        <p:nvSpPr>
          <p:cNvPr id="3" name="内容占位符 2"/>
          <p:cNvSpPr>
            <a:spLocks noGrp="1"/>
          </p:cNvSpPr>
          <p:nvPr>
            <p:ph idx="1"/>
          </p:nvPr>
        </p:nvSpPr>
        <p:spPr>
          <a:xfrm>
            <a:off x="457200" y="1844824"/>
            <a:ext cx="8229600" cy="4536504"/>
          </a:xfrm>
        </p:spPr>
        <p:txBody>
          <a:bodyPr>
            <a:normAutofit fontScale="92500" lnSpcReduction="10000"/>
          </a:bodyPr>
          <a:lstStyle/>
          <a:p>
            <a:r>
              <a:rPr lang="en-US" altLang="zh-CN" dirty="0" smtClean="0"/>
              <a:t>In the case of multiple-client, single-server systems</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These trade-offs have lead to a </a:t>
            </a:r>
            <a:r>
              <a:rPr lang="en-US" altLang="zh-CN" u="sng" dirty="0" smtClean="0"/>
              <a:t>hybrid form</a:t>
            </a:r>
            <a:r>
              <a:rPr lang="en-US" altLang="zh-CN" dirty="0" smtClean="0"/>
              <a:t> of update propagation based on </a:t>
            </a:r>
            <a:r>
              <a:rPr lang="en-US" altLang="zh-CN" b="1" dirty="0" smtClean="0"/>
              <a:t>leases</a:t>
            </a:r>
            <a:r>
              <a:rPr lang="en-US" altLang="zh-CN" dirty="0" smtClean="0"/>
              <a:t>.</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pic>
        <p:nvPicPr>
          <p:cNvPr id="7" name="Picture 4" descr="07-19T"/>
          <p:cNvPicPr>
            <a:picLocks noChangeAspect="1" noChangeArrowheads="1"/>
          </p:cNvPicPr>
          <p:nvPr/>
        </p:nvPicPr>
        <p:blipFill>
          <a:blip r:embed="rId2" cstate="print"/>
          <a:srcRect/>
          <a:stretch>
            <a:fillRect/>
          </a:stretch>
        </p:blipFill>
        <p:spPr bwMode="auto">
          <a:xfrm>
            <a:off x="334963" y="2996952"/>
            <a:ext cx="8413750" cy="1630363"/>
          </a:xfrm>
          <a:prstGeom prst="rect">
            <a:avLst/>
          </a:prstGeom>
          <a:noFill/>
        </p:spPr>
      </p:pic>
      <p:grpSp>
        <p:nvGrpSpPr>
          <p:cNvPr id="11" name="组合 10"/>
          <p:cNvGrpSpPr/>
          <p:nvPr/>
        </p:nvGrpSpPr>
        <p:grpSpPr>
          <a:xfrm>
            <a:off x="2843808" y="2636912"/>
            <a:ext cx="4392488" cy="936104"/>
            <a:chOff x="2843808" y="2636912"/>
            <a:chExt cx="4392488" cy="936104"/>
          </a:xfrm>
        </p:grpSpPr>
        <p:sp>
          <p:nvSpPr>
            <p:cNvPr id="8" name="TextBox 7"/>
            <p:cNvSpPr txBox="1"/>
            <p:nvPr/>
          </p:nvSpPr>
          <p:spPr>
            <a:xfrm>
              <a:off x="2843808" y="2636912"/>
              <a:ext cx="4392488"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dirty="0" err="1" smtClean="0"/>
                <a:t>Stateful</a:t>
              </a:r>
              <a:r>
                <a:rPr lang="en-US" altLang="zh-CN" dirty="0" smtClean="0"/>
                <a:t> servers are often less fault tolerant</a:t>
              </a:r>
              <a:endParaRPr lang="zh-CN" altLang="en-US" dirty="0"/>
            </a:p>
          </p:txBody>
        </p:sp>
        <p:cxnSp>
          <p:nvCxnSpPr>
            <p:cNvPr id="10" name="直接箭头连接符 9"/>
            <p:cNvCxnSpPr/>
            <p:nvPr/>
          </p:nvCxnSpPr>
          <p:spPr>
            <a:xfrm>
              <a:off x="3923928" y="2996952"/>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1" name="组合 20"/>
          <p:cNvGrpSpPr/>
          <p:nvPr/>
        </p:nvGrpSpPr>
        <p:grpSpPr>
          <a:xfrm>
            <a:off x="2483768" y="4077072"/>
            <a:ext cx="4392488" cy="1305436"/>
            <a:chOff x="2483768" y="4077072"/>
            <a:chExt cx="4392488" cy="1305436"/>
          </a:xfrm>
        </p:grpSpPr>
        <p:grpSp>
          <p:nvGrpSpPr>
            <p:cNvPr id="13" name="组合 12"/>
            <p:cNvGrpSpPr/>
            <p:nvPr/>
          </p:nvGrpSpPr>
          <p:grpSpPr>
            <a:xfrm>
              <a:off x="2483768" y="4077072"/>
              <a:ext cx="4392488" cy="1305436"/>
              <a:chOff x="2843808" y="1700808"/>
              <a:chExt cx="4392488" cy="1305436"/>
            </a:xfrm>
          </p:grpSpPr>
          <p:sp>
            <p:nvSpPr>
              <p:cNvPr id="14" name="TextBox 13"/>
              <p:cNvSpPr txBox="1"/>
              <p:nvPr/>
            </p:nvSpPr>
            <p:spPr>
              <a:xfrm>
                <a:off x="2843808" y="2636912"/>
                <a:ext cx="4392488"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dirty="0" smtClean="0"/>
                  <a:t>When updates are only invalidations</a:t>
                </a:r>
                <a:endParaRPr lang="zh-CN" altLang="en-US" dirty="0"/>
              </a:p>
            </p:txBody>
          </p:sp>
          <p:cxnSp>
            <p:nvCxnSpPr>
              <p:cNvPr id="15" name="直接箭头连接符 14"/>
              <p:cNvCxnSpPr>
                <a:stCxn id="14" idx="0"/>
              </p:cNvCxnSpPr>
              <p:nvPr/>
            </p:nvCxnSpPr>
            <p:spPr>
              <a:xfrm flipV="1">
                <a:off x="5040052" y="1700808"/>
                <a:ext cx="612068"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20" name="直接箭头连接符 19"/>
            <p:cNvCxnSpPr>
              <a:stCxn id="14" idx="0"/>
            </p:cNvCxnSpPr>
            <p:nvPr/>
          </p:nvCxnSpPr>
          <p:spPr>
            <a:xfrm flipV="1">
              <a:off x="4680012" y="4365104"/>
              <a:ext cx="108012"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 name="灯片编号占位符 15"/>
          <p:cNvSpPr>
            <a:spLocks noGrp="1"/>
          </p:cNvSpPr>
          <p:nvPr>
            <p:ph type="sldNum" sz="quarter" idx="12"/>
          </p:nvPr>
        </p:nvSpPr>
        <p:spPr/>
        <p:txBody>
          <a:bodyPr/>
          <a:lstStyle/>
          <a:p>
            <a:fld id="{0C913308-F349-4B6D-A68A-DD1791B4A57B}" type="slidenum">
              <a:rPr lang="zh-CN" altLang="en-US" smtClean="0"/>
              <a:pPr/>
              <a:t>90</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rot="1358100">
            <a:off x="6803036" y="4679039"/>
            <a:ext cx="2009775" cy="2266950"/>
          </a:xfrm>
          <a:prstGeom prst="rect">
            <a:avLst/>
          </a:prstGeom>
          <a:noFill/>
          <a:ln w="9525">
            <a:noFill/>
            <a:miter lim="800000"/>
            <a:headEnd/>
            <a:tailEnd/>
          </a:ln>
        </p:spPr>
      </p:pic>
      <p:sp>
        <p:nvSpPr>
          <p:cNvPr id="2" name="标题 1"/>
          <p:cNvSpPr>
            <a:spLocks noGrp="1"/>
          </p:cNvSpPr>
          <p:nvPr>
            <p:ph type="title"/>
          </p:nvPr>
        </p:nvSpPr>
        <p:spPr>
          <a:xfrm>
            <a:off x="446856" y="488064"/>
            <a:ext cx="8229600" cy="852704"/>
          </a:xfrm>
        </p:spPr>
        <p:txBody>
          <a:bodyPr/>
          <a:lstStyle/>
          <a:p>
            <a:r>
              <a:rPr lang="en-US" altLang="zh-CN" dirty="0" smtClean="0"/>
              <a:t>Lease (1)</a:t>
            </a:r>
            <a:endParaRPr lang="zh-CN" altLang="en-US" dirty="0"/>
          </a:p>
        </p:txBody>
      </p:sp>
      <p:sp>
        <p:nvSpPr>
          <p:cNvPr id="3" name="内容占位符 2"/>
          <p:cNvSpPr>
            <a:spLocks noGrp="1"/>
          </p:cNvSpPr>
          <p:nvPr>
            <p:ph idx="1"/>
          </p:nvPr>
        </p:nvSpPr>
        <p:spPr>
          <a:xfrm>
            <a:off x="107504" y="1397496"/>
            <a:ext cx="8229600" cy="4695800"/>
          </a:xfrm>
        </p:spPr>
        <p:txBody>
          <a:bodyPr/>
          <a:lstStyle/>
          <a:p>
            <a:r>
              <a:rPr lang="en-US" altLang="zh-CN" dirty="0" smtClean="0"/>
              <a:t>A </a:t>
            </a:r>
            <a:r>
              <a:rPr lang="en-US" altLang="zh-CN" b="1" dirty="0" smtClean="0"/>
              <a:t>lease</a:t>
            </a:r>
            <a:r>
              <a:rPr lang="en-US" altLang="zh-CN" dirty="0" smtClean="0"/>
              <a:t> is a promise by the server that it will </a:t>
            </a:r>
            <a:r>
              <a:rPr lang="en-US" altLang="zh-CN" u="sng" dirty="0" smtClean="0"/>
              <a:t>push updates</a:t>
            </a:r>
            <a:r>
              <a:rPr lang="en-US" altLang="zh-CN" dirty="0" smtClean="0"/>
              <a:t> to the client </a:t>
            </a:r>
            <a:r>
              <a:rPr lang="en-US" altLang="zh-CN" u="sng" dirty="0" smtClean="0"/>
              <a:t>for a specified time</a:t>
            </a:r>
          </a:p>
          <a:p>
            <a:pPr lvl="1"/>
            <a:r>
              <a:rPr lang="en-US" altLang="zh-CN" dirty="0" smtClean="0"/>
              <a:t>A convenient mechanism for </a:t>
            </a:r>
            <a:r>
              <a:rPr lang="en-US" altLang="zh-CN" u="sng" dirty="0" smtClean="0">
                <a:solidFill>
                  <a:srgbClr val="0070C0"/>
                </a:solidFill>
              </a:rPr>
              <a:t>dynamically switching between a push</a:t>
            </a:r>
            <a:r>
              <a:rPr lang="en-US" altLang="zh-CN" u="sng" dirty="0" smtClean="0"/>
              <a:t>-based and </a:t>
            </a:r>
            <a:r>
              <a:rPr lang="en-US" altLang="zh-CN" u="sng" dirty="0" smtClean="0">
                <a:solidFill>
                  <a:srgbClr val="0070C0"/>
                </a:solidFill>
              </a:rPr>
              <a:t>pull</a:t>
            </a:r>
            <a:r>
              <a:rPr lang="en-US" altLang="zh-CN" u="sng" dirty="0" smtClean="0"/>
              <a:t>-based strategy</a:t>
            </a:r>
            <a:r>
              <a:rPr lang="en-US" altLang="zh-CN" dirty="0" smtClean="0"/>
              <a:t>.</a:t>
            </a:r>
            <a:endParaRPr lang="en-US" altLang="zh-CN" u="sng" dirty="0" smtClean="0"/>
          </a:p>
          <a:p>
            <a:pPr lvl="1"/>
            <a:r>
              <a:rPr lang="en-US" altLang="zh-CN" dirty="0" smtClean="0"/>
              <a:t>When a lease </a:t>
            </a:r>
            <a:r>
              <a:rPr lang="en-US" altLang="zh-CN" u="sng" dirty="0" smtClean="0"/>
              <a:t>expires</a:t>
            </a:r>
            <a:r>
              <a:rPr lang="en-US" altLang="zh-CN" dirty="0" smtClean="0"/>
              <a:t>, the client is </a:t>
            </a:r>
            <a:r>
              <a:rPr lang="en-US" altLang="zh-CN" u="sng" dirty="0" smtClean="0"/>
              <a:t>forced to poll </a:t>
            </a:r>
            <a:r>
              <a:rPr lang="en-US" altLang="zh-CN" dirty="0" smtClean="0"/>
              <a:t>the server for updates and pull in the modified data if necessary. </a:t>
            </a:r>
          </a:p>
          <a:p>
            <a:pPr lvl="1"/>
            <a:r>
              <a:rPr lang="en-US" altLang="zh-CN" dirty="0" smtClean="0"/>
              <a:t>An alternative is that a client </a:t>
            </a:r>
            <a:r>
              <a:rPr lang="en-US" altLang="zh-CN" u="sng" dirty="0" smtClean="0"/>
              <a:t>requests a new lease </a:t>
            </a:r>
            <a:r>
              <a:rPr lang="en-US" altLang="zh-CN" dirty="0" smtClean="0"/>
              <a:t>for pushing updates when the previous lease expires.</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91</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492664"/>
          </a:xfrm>
        </p:spPr>
        <p:txBody>
          <a:bodyPr>
            <a:normAutofit fontScale="90000"/>
          </a:bodyPr>
          <a:lstStyle/>
          <a:p>
            <a:r>
              <a:rPr lang="en-US" altLang="zh-CN" dirty="0" smtClean="0"/>
              <a:t>Lease (2)</a:t>
            </a:r>
            <a:endParaRPr lang="zh-CN" altLang="en-US" dirty="0"/>
          </a:p>
        </p:txBody>
      </p:sp>
      <p:sp>
        <p:nvSpPr>
          <p:cNvPr id="3" name="内容占位符 2"/>
          <p:cNvSpPr>
            <a:spLocks noGrp="1"/>
          </p:cNvSpPr>
          <p:nvPr>
            <p:ph idx="1"/>
          </p:nvPr>
        </p:nvSpPr>
        <p:spPr>
          <a:xfrm>
            <a:off x="457200" y="1484784"/>
            <a:ext cx="8229600" cy="4839816"/>
          </a:xfrm>
        </p:spPr>
        <p:txBody>
          <a:bodyPr>
            <a:normAutofit/>
          </a:bodyPr>
          <a:lstStyle/>
          <a:p>
            <a:pPr>
              <a:spcAft>
                <a:spcPts val="600"/>
              </a:spcAft>
              <a:buNone/>
            </a:pPr>
            <a:r>
              <a:rPr lang="en-US" altLang="zh-CN" b="1" dirty="0" smtClean="0"/>
              <a:t>Issue: </a:t>
            </a:r>
            <a:r>
              <a:rPr lang="en-US" altLang="zh-CN" dirty="0" smtClean="0"/>
              <a:t>Make lease expiration time dependent on system’s behavior (</a:t>
            </a:r>
            <a:r>
              <a:rPr lang="en-US" altLang="zh-CN" b="1" dirty="0" smtClean="0"/>
              <a:t>adaptive leases</a:t>
            </a:r>
            <a:r>
              <a:rPr lang="en-US" altLang="zh-CN" dirty="0" smtClean="0"/>
              <a:t>):</a:t>
            </a:r>
          </a:p>
          <a:p>
            <a:pPr>
              <a:spcAft>
                <a:spcPts val="600"/>
              </a:spcAft>
            </a:pPr>
            <a:r>
              <a:rPr lang="en-US" altLang="zh-CN" dirty="0" smtClean="0">
                <a:solidFill>
                  <a:srgbClr val="0000FF"/>
                </a:solidFill>
              </a:rPr>
              <a:t>Age-based leases:</a:t>
            </a:r>
            <a:r>
              <a:rPr lang="en-US" altLang="zh-CN" dirty="0" smtClean="0"/>
              <a:t> An object that hasn’t changed for a long time, will not change in the near future, so provide a long-lasting lease</a:t>
            </a:r>
          </a:p>
          <a:p>
            <a:pPr>
              <a:spcAft>
                <a:spcPts val="600"/>
              </a:spcAft>
            </a:pPr>
            <a:r>
              <a:rPr lang="en-US" altLang="zh-CN" dirty="0" smtClean="0">
                <a:solidFill>
                  <a:srgbClr val="0000FF"/>
                </a:solidFill>
              </a:rPr>
              <a:t>Renewal-frequency based leases:</a:t>
            </a:r>
            <a:r>
              <a:rPr lang="en-US" altLang="zh-CN" dirty="0" smtClean="0"/>
              <a:t> The more often a client requests a specific object, the longer the expiration time for that client (for that object) will be</a:t>
            </a:r>
          </a:p>
          <a:p>
            <a:pPr>
              <a:spcAft>
                <a:spcPts val="600"/>
              </a:spcAft>
            </a:pPr>
            <a:r>
              <a:rPr lang="en-US" altLang="zh-CN" dirty="0" smtClean="0">
                <a:solidFill>
                  <a:srgbClr val="0000FF"/>
                </a:solidFill>
              </a:rPr>
              <a:t>State-based leases: </a:t>
            </a:r>
            <a:r>
              <a:rPr lang="en-US" altLang="zh-CN" dirty="0" smtClean="0"/>
              <a:t>The more loaded a server is, the shorter the expiration times become</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92</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1143000"/>
          </a:xfrm>
        </p:spPr>
        <p:txBody>
          <a:bodyPr/>
          <a:lstStyle/>
          <a:p>
            <a:r>
              <a:rPr lang="en-US" altLang="zh-CN" dirty="0" err="1" smtClean="0"/>
              <a:t>Unicasting</a:t>
            </a:r>
            <a:r>
              <a:rPr lang="en-US" altLang="zh-CN" dirty="0" smtClean="0"/>
              <a:t> vs. Multicasting (1)</a:t>
            </a:r>
            <a:endParaRPr lang="zh-CN" altLang="en-US" dirty="0"/>
          </a:p>
        </p:txBody>
      </p:sp>
      <p:sp>
        <p:nvSpPr>
          <p:cNvPr id="3" name="内容占位符 2"/>
          <p:cNvSpPr>
            <a:spLocks noGrp="1"/>
          </p:cNvSpPr>
          <p:nvPr>
            <p:ph idx="1"/>
          </p:nvPr>
        </p:nvSpPr>
        <p:spPr>
          <a:xfrm>
            <a:off x="457200" y="1196752"/>
            <a:ext cx="8229600" cy="1872208"/>
          </a:xfrm>
        </p:spPr>
        <p:txBody>
          <a:bodyPr>
            <a:normAutofit fontScale="92500" lnSpcReduction="10000"/>
          </a:bodyPr>
          <a:lstStyle/>
          <a:p>
            <a:r>
              <a:rPr lang="en-US" altLang="zh-CN" dirty="0" err="1" smtClean="0">
                <a:solidFill>
                  <a:srgbClr val="0070C0"/>
                </a:solidFill>
              </a:rPr>
              <a:t>Unicast</a:t>
            </a:r>
            <a:r>
              <a:rPr lang="en-US" altLang="zh-CN" dirty="0" smtClean="0">
                <a:solidFill>
                  <a:srgbClr val="0070C0"/>
                </a:solidFill>
              </a:rPr>
              <a:t> </a:t>
            </a:r>
            <a:r>
              <a:rPr lang="en-US" altLang="zh-CN" dirty="0" smtClean="0"/>
              <a:t>communication: when a server that is part of the data store sends its update to </a:t>
            </a:r>
            <a:r>
              <a:rPr lang="en-US" altLang="zh-CN" i="1" dirty="0" smtClean="0"/>
              <a:t>N </a:t>
            </a:r>
            <a:r>
              <a:rPr lang="en-US" altLang="zh-CN" dirty="0" smtClean="0"/>
              <a:t>other servers, it does so by sending </a:t>
            </a:r>
            <a:r>
              <a:rPr lang="en-US" altLang="zh-CN" i="1" dirty="0" smtClean="0"/>
              <a:t>N</a:t>
            </a:r>
            <a:r>
              <a:rPr lang="en-US" altLang="zh-CN" dirty="0" smtClean="0"/>
              <a:t> separate messages, one to each server. </a:t>
            </a:r>
          </a:p>
          <a:p>
            <a:r>
              <a:rPr lang="en-US" altLang="zh-CN" dirty="0" smtClean="0"/>
              <a:t>With </a:t>
            </a:r>
            <a:r>
              <a:rPr lang="en-US" altLang="zh-CN" dirty="0" smtClean="0">
                <a:solidFill>
                  <a:srgbClr val="0070C0"/>
                </a:solidFill>
              </a:rPr>
              <a:t>multicasting</a:t>
            </a:r>
            <a:r>
              <a:rPr lang="en-US" altLang="zh-CN" dirty="0" smtClean="0"/>
              <a:t>, the underlying network takes care of sending a message efficiently to multiple receivers.</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grpSp>
        <p:nvGrpSpPr>
          <p:cNvPr id="7" name="Group 103"/>
          <p:cNvGrpSpPr>
            <a:grpSpLocks/>
          </p:cNvGrpSpPr>
          <p:nvPr/>
        </p:nvGrpSpPr>
        <p:grpSpPr bwMode="auto">
          <a:xfrm>
            <a:off x="107504" y="3356992"/>
            <a:ext cx="5691187" cy="2765425"/>
            <a:chOff x="651" y="1471"/>
            <a:chExt cx="3585" cy="1742"/>
          </a:xfrm>
        </p:grpSpPr>
        <p:sp>
          <p:nvSpPr>
            <p:cNvPr id="8" name="AutoShape 90"/>
            <p:cNvSpPr>
              <a:spLocks noChangeArrowheads="1"/>
            </p:cNvSpPr>
            <p:nvPr/>
          </p:nvSpPr>
          <p:spPr bwMode="auto">
            <a:xfrm>
              <a:off x="651" y="1471"/>
              <a:ext cx="717" cy="329"/>
            </a:xfrm>
            <a:prstGeom prst="irregularSeal1">
              <a:avLst/>
            </a:prstGeom>
            <a:noFill/>
            <a:ln w="9525">
              <a:solidFill>
                <a:srgbClr val="FF0000"/>
              </a:solidFill>
              <a:miter lim="800000"/>
              <a:headEnd/>
              <a:tailEnd/>
            </a:ln>
          </p:spPr>
          <p:txBody>
            <a:bodyPr wrap="none" anchor="ctr"/>
            <a:lstStyle/>
            <a:p>
              <a:pPr eaLnBrk="0" latinLnBrk="0" hangingPunct="0"/>
              <a:endParaRPr kumimoji="0" lang="ko-KR" altLang="en-US"/>
            </a:p>
          </p:txBody>
        </p:sp>
        <p:grpSp>
          <p:nvGrpSpPr>
            <p:cNvPr id="9" name="Group 102"/>
            <p:cNvGrpSpPr>
              <a:grpSpLocks/>
            </p:cNvGrpSpPr>
            <p:nvPr/>
          </p:nvGrpSpPr>
          <p:grpSpPr bwMode="auto">
            <a:xfrm>
              <a:off x="714" y="1485"/>
              <a:ext cx="3522" cy="1728"/>
              <a:chOff x="535" y="738"/>
              <a:chExt cx="3522" cy="1728"/>
            </a:xfrm>
          </p:grpSpPr>
          <p:grpSp>
            <p:nvGrpSpPr>
              <p:cNvPr id="10" name="Group 2"/>
              <p:cNvGrpSpPr>
                <a:grpSpLocks/>
              </p:cNvGrpSpPr>
              <p:nvPr/>
            </p:nvGrpSpPr>
            <p:grpSpPr bwMode="auto">
              <a:xfrm>
                <a:off x="1248" y="832"/>
                <a:ext cx="316" cy="212"/>
                <a:chOff x="2089" y="1715"/>
                <a:chExt cx="316" cy="212"/>
              </a:xfrm>
            </p:grpSpPr>
            <p:sp>
              <p:nvSpPr>
                <p:cNvPr id="98" name="Oval 3"/>
                <p:cNvSpPr>
                  <a:spLocks noChangeArrowheads="1"/>
                </p:cNvSpPr>
                <p:nvPr/>
              </p:nvSpPr>
              <p:spPr bwMode="auto">
                <a:xfrm>
                  <a:off x="2092" y="1799"/>
                  <a:ext cx="313" cy="81"/>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sp>
              <p:nvSpPr>
                <p:cNvPr id="99" name="Line 4"/>
                <p:cNvSpPr>
                  <a:spLocks noChangeShapeType="1"/>
                </p:cNvSpPr>
                <p:nvPr/>
              </p:nvSpPr>
              <p:spPr bwMode="auto">
                <a:xfrm>
                  <a:off x="2092" y="1792"/>
                  <a:ext cx="0" cy="50"/>
                </a:xfrm>
                <a:prstGeom prst="line">
                  <a:avLst/>
                </a:prstGeom>
                <a:noFill/>
                <a:ln w="12700">
                  <a:solidFill>
                    <a:schemeClr val="tx1"/>
                  </a:solidFill>
                  <a:round/>
                  <a:headEnd/>
                  <a:tailEnd/>
                </a:ln>
              </p:spPr>
              <p:txBody>
                <a:bodyPr wrap="none" anchor="ctr"/>
                <a:lstStyle/>
                <a:p>
                  <a:endParaRPr lang="zh-CN" altLang="en-US"/>
                </a:p>
              </p:txBody>
            </p:sp>
            <p:sp>
              <p:nvSpPr>
                <p:cNvPr id="100" name="Line 5"/>
                <p:cNvSpPr>
                  <a:spLocks noChangeShapeType="1"/>
                </p:cNvSpPr>
                <p:nvPr/>
              </p:nvSpPr>
              <p:spPr bwMode="auto">
                <a:xfrm>
                  <a:off x="2405" y="1792"/>
                  <a:ext cx="0" cy="50"/>
                </a:xfrm>
                <a:prstGeom prst="line">
                  <a:avLst/>
                </a:prstGeom>
                <a:noFill/>
                <a:ln w="12700">
                  <a:solidFill>
                    <a:schemeClr val="tx1"/>
                  </a:solidFill>
                  <a:round/>
                  <a:headEnd/>
                  <a:tailEnd/>
                </a:ln>
              </p:spPr>
              <p:txBody>
                <a:bodyPr wrap="none" anchor="ctr"/>
                <a:lstStyle/>
                <a:p>
                  <a:endParaRPr lang="zh-CN" altLang="en-US"/>
                </a:p>
              </p:txBody>
            </p:sp>
            <p:sp>
              <p:nvSpPr>
                <p:cNvPr id="101" name="Rectangle 6"/>
                <p:cNvSpPr>
                  <a:spLocks noChangeArrowheads="1"/>
                </p:cNvSpPr>
                <p:nvPr/>
              </p:nvSpPr>
              <p:spPr bwMode="auto">
                <a:xfrm>
                  <a:off x="2092" y="1792"/>
                  <a:ext cx="310" cy="49"/>
                </a:xfrm>
                <a:prstGeom prst="rect">
                  <a:avLst/>
                </a:prstGeom>
                <a:solidFill>
                  <a:schemeClr val="hlink"/>
                </a:solidFill>
                <a:ln w="12700">
                  <a:noFill/>
                  <a:miter lim="800000"/>
                  <a:headEnd/>
                  <a:tailEnd/>
                </a:ln>
              </p:spPr>
              <p:txBody>
                <a:bodyPr wrap="none" anchor="ctr"/>
                <a:lstStyle/>
                <a:p>
                  <a:pPr algn="ctr" eaLnBrk="0" latinLnBrk="0" hangingPunct="0"/>
                  <a:endParaRPr kumimoji="0" lang="ko-KR" altLang="ko-KR" sz="2400">
                    <a:latin typeface="Times New Roman" pitchFamily="18" charset="0"/>
                  </a:endParaRPr>
                </a:p>
              </p:txBody>
            </p:sp>
            <p:sp>
              <p:nvSpPr>
                <p:cNvPr id="102" name="Oval 7"/>
                <p:cNvSpPr>
                  <a:spLocks noChangeArrowheads="1"/>
                </p:cNvSpPr>
                <p:nvPr/>
              </p:nvSpPr>
              <p:spPr bwMode="auto">
                <a:xfrm>
                  <a:off x="2089" y="1733"/>
                  <a:ext cx="313" cy="95"/>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grpSp>
              <p:nvGrpSpPr>
                <p:cNvPr id="103" name="Group 8"/>
                <p:cNvGrpSpPr>
                  <a:grpSpLocks/>
                </p:cNvGrpSpPr>
                <p:nvPr/>
              </p:nvGrpSpPr>
              <p:grpSpPr bwMode="auto">
                <a:xfrm>
                  <a:off x="2116" y="1715"/>
                  <a:ext cx="254" cy="212"/>
                  <a:chOff x="2929" y="2459"/>
                  <a:chExt cx="257" cy="212"/>
                </a:xfrm>
              </p:grpSpPr>
              <p:sp>
                <p:nvSpPr>
                  <p:cNvPr id="104" name="Rectangle 9"/>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pPr eaLnBrk="0" latinLnBrk="0" hangingPunct="0"/>
                    <a:endParaRPr kumimoji="0" lang="ko-KR" altLang="en-US"/>
                  </a:p>
                </p:txBody>
              </p:sp>
              <p:sp>
                <p:nvSpPr>
                  <p:cNvPr id="105" name="Text Box 10"/>
                  <p:cNvSpPr txBox="1">
                    <a:spLocks noChangeArrowheads="1"/>
                  </p:cNvSpPr>
                  <p:nvPr/>
                </p:nvSpPr>
                <p:spPr bwMode="auto">
                  <a:xfrm>
                    <a:off x="2929" y="2459"/>
                    <a:ext cx="257" cy="212"/>
                  </a:xfrm>
                  <a:prstGeom prst="rect">
                    <a:avLst/>
                  </a:prstGeom>
                  <a:noFill/>
                  <a:ln w="9525">
                    <a:noFill/>
                    <a:miter lim="800000"/>
                    <a:headEnd/>
                    <a:tailEnd/>
                  </a:ln>
                </p:spPr>
                <p:txBody>
                  <a:bodyPr wrap="none">
                    <a:spAutoFit/>
                  </a:bodyPr>
                  <a:lstStyle/>
                  <a:p>
                    <a:pPr algn="ctr" eaLnBrk="0" latinLnBrk="0" hangingPunct="0"/>
                    <a:r>
                      <a:rPr kumimoji="0" lang="en-US" altLang="ko-KR" sz="1600"/>
                      <a:t>R1</a:t>
                    </a:r>
                    <a:endParaRPr kumimoji="0" lang="en-US" altLang="ko-KR" sz="1600">
                      <a:latin typeface="Times New Roman" pitchFamily="18" charset="0"/>
                    </a:endParaRPr>
                  </a:p>
                </p:txBody>
              </p:sp>
            </p:grpSp>
          </p:grpSp>
          <p:grpSp>
            <p:nvGrpSpPr>
              <p:cNvPr id="11" name="Group 12"/>
              <p:cNvGrpSpPr>
                <a:grpSpLocks/>
              </p:cNvGrpSpPr>
              <p:nvPr/>
            </p:nvGrpSpPr>
            <p:grpSpPr bwMode="auto">
              <a:xfrm>
                <a:off x="1248" y="1238"/>
                <a:ext cx="316" cy="212"/>
                <a:chOff x="2089" y="1715"/>
                <a:chExt cx="316" cy="212"/>
              </a:xfrm>
            </p:grpSpPr>
            <p:sp>
              <p:nvSpPr>
                <p:cNvPr id="90" name="Oval 13"/>
                <p:cNvSpPr>
                  <a:spLocks noChangeArrowheads="1"/>
                </p:cNvSpPr>
                <p:nvPr/>
              </p:nvSpPr>
              <p:spPr bwMode="auto">
                <a:xfrm>
                  <a:off x="2092" y="1799"/>
                  <a:ext cx="313" cy="81"/>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sp>
              <p:nvSpPr>
                <p:cNvPr id="91" name="Line 14"/>
                <p:cNvSpPr>
                  <a:spLocks noChangeShapeType="1"/>
                </p:cNvSpPr>
                <p:nvPr/>
              </p:nvSpPr>
              <p:spPr bwMode="auto">
                <a:xfrm>
                  <a:off x="2092" y="1792"/>
                  <a:ext cx="0" cy="50"/>
                </a:xfrm>
                <a:prstGeom prst="line">
                  <a:avLst/>
                </a:prstGeom>
                <a:noFill/>
                <a:ln w="12700">
                  <a:solidFill>
                    <a:schemeClr val="tx1"/>
                  </a:solidFill>
                  <a:round/>
                  <a:headEnd/>
                  <a:tailEnd/>
                </a:ln>
              </p:spPr>
              <p:txBody>
                <a:bodyPr wrap="none" anchor="ctr"/>
                <a:lstStyle/>
                <a:p>
                  <a:endParaRPr lang="zh-CN" altLang="en-US"/>
                </a:p>
              </p:txBody>
            </p:sp>
            <p:sp>
              <p:nvSpPr>
                <p:cNvPr id="92" name="Line 15"/>
                <p:cNvSpPr>
                  <a:spLocks noChangeShapeType="1"/>
                </p:cNvSpPr>
                <p:nvPr/>
              </p:nvSpPr>
              <p:spPr bwMode="auto">
                <a:xfrm>
                  <a:off x="2405" y="1792"/>
                  <a:ext cx="0" cy="50"/>
                </a:xfrm>
                <a:prstGeom prst="line">
                  <a:avLst/>
                </a:prstGeom>
                <a:noFill/>
                <a:ln w="12700">
                  <a:solidFill>
                    <a:schemeClr val="tx1"/>
                  </a:solidFill>
                  <a:round/>
                  <a:headEnd/>
                  <a:tailEnd/>
                </a:ln>
              </p:spPr>
              <p:txBody>
                <a:bodyPr wrap="none" anchor="ctr"/>
                <a:lstStyle/>
                <a:p>
                  <a:endParaRPr lang="zh-CN" altLang="en-US"/>
                </a:p>
              </p:txBody>
            </p:sp>
            <p:sp>
              <p:nvSpPr>
                <p:cNvPr id="93" name="Rectangle 16"/>
                <p:cNvSpPr>
                  <a:spLocks noChangeArrowheads="1"/>
                </p:cNvSpPr>
                <p:nvPr/>
              </p:nvSpPr>
              <p:spPr bwMode="auto">
                <a:xfrm>
                  <a:off x="2092" y="1792"/>
                  <a:ext cx="310" cy="49"/>
                </a:xfrm>
                <a:prstGeom prst="rect">
                  <a:avLst/>
                </a:prstGeom>
                <a:solidFill>
                  <a:schemeClr val="hlink"/>
                </a:solidFill>
                <a:ln w="12700">
                  <a:noFill/>
                  <a:miter lim="800000"/>
                  <a:headEnd/>
                  <a:tailEnd/>
                </a:ln>
              </p:spPr>
              <p:txBody>
                <a:bodyPr wrap="none" anchor="ctr"/>
                <a:lstStyle/>
                <a:p>
                  <a:pPr algn="ctr" eaLnBrk="0" latinLnBrk="0" hangingPunct="0"/>
                  <a:endParaRPr kumimoji="0" lang="ko-KR" altLang="ko-KR" sz="2400">
                    <a:latin typeface="Times New Roman" pitchFamily="18" charset="0"/>
                  </a:endParaRPr>
                </a:p>
              </p:txBody>
            </p:sp>
            <p:sp>
              <p:nvSpPr>
                <p:cNvPr id="94" name="Oval 17"/>
                <p:cNvSpPr>
                  <a:spLocks noChangeArrowheads="1"/>
                </p:cNvSpPr>
                <p:nvPr/>
              </p:nvSpPr>
              <p:spPr bwMode="auto">
                <a:xfrm>
                  <a:off x="2089" y="1733"/>
                  <a:ext cx="313" cy="95"/>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grpSp>
              <p:nvGrpSpPr>
                <p:cNvPr id="95" name="Group 18"/>
                <p:cNvGrpSpPr>
                  <a:grpSpLocks/>
                </p:cNvGrpSpPr>
                <p:nvPr/>
              </p:nvGrpSpPr>
              <p:grpSpPr bwMode="auto">
                <a:xfrm>
                  <a:off x="2106" y="1715"/>
                  <a:ext cx="274" cy="212"/>
                  <a:chOff x="2919" y="2459"/>
                  <a:chExt cx="277" cy="212"/>
                </a:xfrm>
              </p:grpSpPr>
              <p:sp>
                <p:nvSpPr>
                  <p:cNvPr id="96" name="Rectangle 19"/>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pPr eaLnBrk="0" latinLnBrk="0" hangingPunct="0"/>
                    <a:endParaRPr kumimoji="0" lang="ko-KR" altLang="en-US"/>
                  </a:p>
                </p:txBody>
              </p:sp>
              <p:sp>
                <p:nvSpPr>
                  <p:cNvPr id="97" name="Text Box 20"/>
                  <p:cNvSpPr txBox="1">
                    <a:spLocks noChangeArrowheads="1"/>
                  </p:cNvSpPr>
                  <p:nvPr/>
                </p:nvSpPr>
                <p:spPr bwMode="auto">
                  <a:xfrm>
                    <a:off x="2919" y="2459"/>
                    <a:ext cx="277" cy="212"/>
                  </a:xfrm>
                  <a:prstGeom prst="rect">
                    <a:avLst/>
                  </a:prstGeom>
                  <a:noFill/>
                  <a:ln w="9525">
                    <a:noFill/>
                    <a:miter lim="800000"/>
                    <a:headEnd/>
                    <a:tailEnd/>
                  </a:ln>
                </p:spPr>
                <p:txBody>
                  <a:bodyPr wrap="none">
                    <a:spAutoFit/>
                  </a:bodyPr>
                  <a:lstStyle/>
                  <a:p>
                    <a:pPr algn="ctr" eaLnBrk="0" latinLnBrk="0" hangingPunct="0"/>
                    <a:r>
                      <a:rPr kumimoji="0" lang="en-US" altLang="ko-KR" sz="1600"/>
                      <a:t>R2</a:t>
                    </a:r>
                    <a:endParaRPr kumimoji="0" lang="en-US" altLang="ko-KR" sz="1600">
                      <a:latin typeface="Times New Roman" pitchFamily="18" charset="0"/>
                    </a:endParaRPr>
                  </a:p>
                </p:txBody>
              </p:sp>
            </p:grpSp>
          </p:grpSp>
          <p:grpSp>
            <p:nvGrpSpPr>
              <p:cNvPr id="12" name="Group 21"/>
              <p:cNvGrpSpPr>
                <a:grpSpLocks/>
              </p:cNvGrpSpPr>
              <p:nvPr/>
            </p:nvGrpSpPr>
            <p:grpSpPr bwMode="auto">
              <a:xfrm>
                <a:off x="912" y="1728"/>
                <a:ext cx="316" cy="212"/>
                <a:chOff x="2089" y="1715"/>
                <a:chExt cx="316" cy="212"/>
              </a:xfrm>
            </p:grpSpPr>
            <p:sp>
              <p:nvSpPr>
                <p:cNvPr id="82" name="Oval 22"/>
                <p:cNvSpPr>
                  <a:spLocks noChangeArrowheads="1"/>
                </p:cNvSpPr>
                <p:nvPr/>
              </p:nvSpPr>
              <p:spPr bwMode="auto">
                <a:xfrm>
                  <a:off x="2092" y="1799"/>
                  <a:ext cx="313" cy="81"/>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sp>
              <p:nvSpPr>
                <p:cNvPr id="83" name="Line 23"/>
                <p:cNvSpPr>
                  <a:spLocks noChangeShapeType="1"/>
                </p:cNvSpPr>
                <p:nvPr/>
              </p:nvSpPr>
              <p:spPr bwMode="auto">
                <a:xfrm>
                  <a:off x="2092" y="1792"/>
                  <a:ext cx="0" cy="50"/>
                </a:xfrm>
                <a:prstGeom prst="line">
                  <a:avLst/>
                </a:prstGeom>
                <a:noFill/>
                <a:ln w="12700">
                  <a:solidFill>
                    <a:schemeClr val="tx1"/>
                  </a:solidFill>
                  <a:round/>
                  <a:headEnd/>
                  <a:tailEnd/>
                </a:ln>
              </p:spPr>
              <p:txBody>
                <a:bodyPr wrap="none" anchor="ctr"/>
                <a:lstStyle/>
                <a:p>
                  <a:endParaRPr lang="zh-CN" altLang="en-US"/>
                </a:p>
              </p:txBody>
            </p:sp>
            <p:sp>
              <p:nvSpPr>
                <p:cNvPr id="84" name="Line 24"/>
                <p:cNvSpPr>
                  <a:spLocks noChangeShapeType="1"/>
                </p:cNvSpPr>
                <p:nvPr/>
              </p:nvSpPr>
              <p:spPr bwMode="auto">
                <a:xfrm>
                  <a:off x="2405" y="1792"/>
                  <a:ext cx="0" cy="50"/>
                </a:xfrm>
                <a:prstGeom prst="line">
                  <a:avLst/>
                </a:prstGeom>
                <a:noFill/>
                <a:ln w="12700">
                  <a:solidFill>
                    <a:schemeClr val="tx1"/>
                  </a:solidFill>
                  <a:round/>
                  <a:headEnd/>
                  <a:tailEnd/>
                </a:ln>
              </p:spPr>
              <p:txBody>
                <a:bodyPr wrap="none" anchor="ctr"/>
                <a:lstStyle/>
                <a:p>
                  <a:endParaRPr lang="zh-CN" altLang="en-US"/>
                </a:p>
              </p:txBody>
            </p:sp>
            <p:sp>
              <p:nvSpPr>
                <p:cNvPr id="85" name="Rectangle 25"/>
                <p:cNvSpPr>
                  <a:spLocks noChangeArrowheads="1"/>
                </p:cNvSpPr>
                <p:nvPr/>
              </p:nvSpPr>
              <p:spPr bwMode="auto">
                <a:xfrm>
                  <a:off x="2092" y="1792"/>
                  <a:ext cx="310" cy="49"/>
                </a:xfrm>
                <a:prstGeom prst="rect">
                  <a:avLst/>
                </a:prstGeom>
                <a:solidFill>
                  <a:schemeClr val="hlink"/>
                </a:solidFill>
                <a:ln w="12700">
                  <a:noFill/>
                  <a:miter lim="800000"/>
                  <a:headEnd/>
                  <a:tailEnd/>
                </a:ln>
              </p:spPr>
              <p:txBody>
                <a:bodyPr wrap="none" anchor="ctr"/>
                <a:lstStyle/>
                <a:p>
                  <a:pPr algn="ctr" eaLnBrk="0" latinLnBrk="0" hangingPunct="0"/>
                  <a:endParaRPr kumimoji="0" lang="ko-KR" altLang="ko-KR" sz="2400">
                    <a:latin typeface="Times New Roman" pitchFamily="18" charset="0"/>
                  </a:endParaRPr>
                </a:p>
              </p:txBody>
            </p:sp>
            <p:sp>
              <p:nvSpPr>
                <p:cNvPr id="86" name="Oval 26"/>
                <p:cNvSpPr>
                  <a:spLocks noChangeArrowheads="1"/>
                </p:cNvSpPr>
                <p:nvPr/>
              </p:nvSpPr>
              <p:spPr bwMode="auto">
                <a:xfrm>
                  <a:off x="2089" y="1733"/>
                  <a:ext cx="313" cy="95"/>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grpSp>
              <p:nvGrpSpPr>
                <p:cNvPr id="87" name="Group 27"/>
                <p:cNvGrpSpPr>
                  <a:grpSpLocks/>
                </p:cNvGrpSpPr>
                <p:nvPr/>
              </p:nvGrpSpPr>
              <p:grpSpPr bwMode="auto">
                <a:xfrm>
                  <a:off x="2106" y="1715"/>
                  <a:ext cx="274" cy="212"/>
                  <a:chOff x="2919" y="2459"/>
                  <a:chExt cx="277" cy="212"/>
                </a:xfrm>
              </p:grpSpPr>
              <p:sp>
                <p:nvSpPr>
                  <p:cNvPr id="88" name="Rectangle 28"/>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pPr eaLnBrk="0" latinLnBrk="0" hangingPunct="0"/>
                    <a:endParaRPr kumimoji="0" lang="ko-KR" altLang="en-US"/>
                  </a:p>
                </p:txBody>
              </p:sp>
              <p:sp>
                <p:nvSpPr>
                  <p:cNvPr id="89" name="Text Box 29"/>
                  <p:cNvSpPr txBox="1">
                    <a:spLocks noChangeArrowheads="1"/>
                  </p:cNvSpPr>
                  <p:nvPr/>
                </p:nvSpPr>
                <p:spPr bwMode="auto">
                  <a:xfrm>
                    <a:off x="2919" y="2459"/>
                    <a:ext cx="277" cy="212"/>
                  </a:xfrm>
                  <a:prstGeom prst="rect">
                    <a:avLst/>
                  </a:prstGeom>
                  <a:noFill/>
                  <a:ln w="9525">
                    <a:noFill/>
                    <a:miter lim="800000"/>
                    <a:headEnd/>
                    <a:tailEnd/>
                  </a:ln>
                </p:spPr>
                <p:txBody>
                  <a:bodyPr wrap="none">
                    <a:spAutoFit/>
                  </a:bodyPr>
                  <a:lstStyle/>
                  <a:p>
                    <a:pPr algn="ctr" eaLnBrk="0" latinLnBrk="0" hangingPunct="0"/>
                    <a:r>
                      <a:rPr kumimoji="0" lang="en-US" altLang="ko-KR" sz="1600"/>
                      <a:t>R3</a:t>
                    </a:r>
                    <a:endParaRPr kumimoji="0" lang="en-US" altLang="ko-KR" sz="1600">
                      <a:latin typeface="Times New Roman" pitchFamily="18" charset="0"/>
                    </a:endParaRPr>
                  </a:p>
                </p:txBody>
              </p:sp>
            </p:grpSp>
          </p:grpSp>
          <p:grpSp>
            <p:nvGrpSpPr>
              <p:cNvPr id="13" name="Group 30"/>
              <p:cNvGrpSpPr>
                <a:grpSpLocks/>
              </p:cNvGrpSpPr>
              <p:nvPr/>
            </p:nvGrpSpPr>
            <p:grpSpPr bwMode="auto">
              <a:xfrm>
                <a:off x="1581" y="1728"/>
                <a:ext cx="316" cy="212"/>
                <a:chOff x="2089" y="1715"/>
                <a:chExt cx="316" cy="212"/>
              </a:xfrm>
            </p:grpSpPr>
            <p:sp>
              <p:nvSpPr>
                <p:cNvPr id="74" name="Oval 31"/>
                <p:cNvSpPr>
                  <a:spLocks noChangeArrowheads="1"/>
                </p:cNvSpPr>
                <p:nvPr/>
              </p:nvSpPr>
              <p:spPr bwMode="auto">
                <a:xfrm>
                  <a:off x="2092" y="1799"/>
                  <a:ext cx="313" cy="81"/>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sp>
              <p:nvSpPr>
                <p:cNvPr id="75" name="Line 32"/>
                <p:cNvSpPr>
                  <a:spLocks noChangeShapeType="1"/>
                </p:cNvSpPr>
                <p:nvPr/>
              </p:nvSpPr>
              <p:spPr bwMode="auto">
                <a:xfrm>
                  <a:off x="2092" y="1792"/>
                  <a:ext cx="0" cy="50"/>
                </a:xfrm>
                <a:prstGeom prst="line">
                  <a:avLst/>
                </a:prstGeom>
                <a:noFill/>
                <a:ln w="12700">
                  <a:solidFill>
                    <a:schemeClr val="tx1"/>
                  </a:solidFill>
                  <a:round/>
                  <a:headEnd/>
                  <a:tailEnd/>
                </a:ln>
              </p:spPr>
              <p:txBody>
                <a:bodyPr wrap="none" anchor="ctr"/>
                <a:lstStyle/>
                <a:p>
                  <a:endParaRPr lang="zh-CN" altLang="en-US"/>
                </a:p>
              </p:txBody>
            </p:sp>
            <p:sp>
              <p:nvSpPr>
                <p:cNvPr id="76" name="Line 33"/>
                <p:cNvSpPr>
                  <a:spLocks noChangeShapeType="1"/>
                </p:cNvSpPr>
                <p:nvPr/>
              </p:nvSpPr>
              <p:spPr bwMode="auto">
                <a:xfrm>
                  <a:off x="2405" y="1792"/>
                  <a:ext cx="0" cy="50"/>
                </a:xfrm>
                <a:prstGeom prst="line">
                  <a:avLst/>
                </a:prstGeom>
                <a:noFill/>
                <a:ln w="12700">
                  <a:solidFill>
                    <a:schemeClr val="tx1"/>
                  </a:solidFill>
                  <a:round/>
                  <a:headEnd/>
                  <a:tailEnd/>
                </a:ln>
              </p:spPr>
              <p:txBody>
                <a:bodyPr wrap="none" anchor="ctr"/>
                <a:lstStyle/>
                <a:p>
                  <a:endParaRPr lang="zh-CN" altLang="en-US"/>
                </a:p>
              </p:txBody>
            </p:sp>
            <p:sp>
              <p:nvSpPr>
                <p:cNvPr id="77" name="Rectangle 34"/>
                <p:cNvSpPr>
                  <a:spLocks noChangeArrowheads="1"/>
                </p:cNvSpPr>
                <p:nvPr/>
              </p:nvSpPr>
              <p:spPr bwMode="auto">
                <a:xfrm>
                  <a:off x="2092" y="1792"/>
                  <a:ext cx="310" cy="49"/>
                </a:xfrm>
                <a:prstGeom prst="rect">
                  <a:avLst/>
                </a:prstGeom>
                <a:solidFill>
                  <a:schemeClr val="hlink"/>
                </a:solidFill>
                <a:ln w="12700">
                  <a:noFill/>
                  <a:miter lim="800000"/>
                  <a:headEnd/>
                  <a:tailEnd/>
                </a:ln>
              </p:spPr>
              <p:txBody>
                <a:bodyPr wrap="none" anchor="ctr"/>
                <a:lstStyle/>
                <a:p>
                  <a:pPr algn="ctr" eaLnBrk="0" latinLnBrk="0" hangingPunct="0"/>
                  <a:endParaRPr kumimoji="0" lang="ko-KR" altLang="ko-KR" sz="2400">
                    <a:latin typeface="Times New Roman" pitchFamily="18" charset="0"/>
                  </a:endParaRPr>
                </a:p>
              </p:txBody>
            </p:sp>
            <p:sp>
              <p:nvSpPr>
                <p:cNvPr id="78" name="Oval 35"/>
                <p:cNvSpPr>
                  <a:spLocks noChangeArrowheads="1"/>
                </p:cNvSpPr>
                <p:nvPr/>
              </p:nvSpPr>
              <p:spPr bwMode="auto">
                <a:xfrm>
                  <a:off x="2089" y="1733"/>
                  <a:ext cx="313" cy="95"/>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grpSp>
              <p:nvGrpSpPr>
                <p:cNvPr id="79" name="Group 36"/>
                <p:cNvGrpSpPr>
                  <a:grpSpLocks/>
                </p:cNvGrpSpPr>
                <p:nvPr/>
              </p:nvGrpSpPr>
              <p:grpSpPr bwMode="auto">
                <a:xfrm>
                  <a:off x="2106" y="1715"/>
                  <a:ext cx="274" cy="212"/>
                  <a:chOff x="2919" y="2459"/>
                  <a:chExt cx="277" cy="212"/>
                </a:xfrm>
              </p:grpSpPr>
              <p:sp>
                <p:nvSpPr>
                  <p:cNvPr id="80" name="Rectangle 37"/>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pPr eaLnBrk="0" latinLnBrk="0" hangingPunct="0"/>
                    <a:endParaRPr kumimoji="0" lang="ko-KR" altLang="en-US"/>
                  </a:p>
                </p:txBody>
              </p:sp>
              <p:sp>
                <p:nvSpPr>
                  <p:cNvPr id="81" name="Text Box 38"/>
                  <p:cNvSpPr txBox="1">
                    <a:spLocks noChangeArrowheads="1"/>
                  </p:cNvSpPr>
                  <p:nvPr/>
                </p:nvSpPr>
                <p:spPr bwMode="auto">
                  <a:xfrm>
                    <a:off x="2919" y="2459"/>
                    <a:ext cx="277" cy="212"/>
                  </a:xfrm>
                  <a:prstGeom prst="rect">
                    <a:avLst/>
                  </a:prstGeom>
                  <a:noFill/>
                  <a:ln w="9525">
                    <a:noFill/>
                    <a:miter lim="800000"/>
                    <a:headEnd/>
                    <a:tailEnd/>
                  </a:ln>
                </p:spPr>
                <p:txBody>
                  <a:bodyPr wrap="none">
                    <a:spAutoFit/>
                  </a:bodyPr>
                  <a:lstStyle/>
                  <a:p>
                    <a:pPr algn="ctr" eaLnBrk="0" latinLnBrk="0" hangingPunct="0"/>
                    <a:r>
                      <a:rPr kumimoji="0" lang="en-US" altLang="ko-KR" sz="1600"/>
                      <a:t>R4</a:t>
                    </a:r>
                    <a:endParaRPr kumimoji="0" lang="en-US" altLang="ko-KR" sz="1600">
                      <a:latin typeface="Times New Roman" pitchFamily="18" charset="0"/>
                    </a:endParaRPr>
                  </a:p>
                </p:txBody>
              </p:sp>
            </p:grpSp>
          </p:grpSp>
          <p:sp>
            <p:nvSpPr>
              <p:cNvPr id="14" name="Line 39"/>
              <p:cNvSpPr>
                <a:spLocks noChangeShapeType="1"/>
              </p:cNvSpPr>
              <p:nvPr/>
            </p:nvSpPr>
            <p:spPr bwMode="auto">
              <a:xfrm>
                <a:off x="1404" y="984"/>
                <a:ext cx="0" cy="274"/>
              </a:xfrm>
              <a:prstGeom prst="line">
                <a:avLst/>
              </a:prstGeom>
              <a:noFill/>
              <a:ln w="9525">
                <a:solidFill>
                  <a:schemeClr val="tx1"/>
                </a:solidFill>
                <a:round/>
                <a:headEnd/>
                <a:tailEnd/>
              </a:ln>
            </p:spPr>
            <p:txBody>
              <a:bodyPr/>
              <a:lstStyle/>
              <a:p>
                <a:endParaRPr lang="zh-CN" altLang="en-US"/>
              </a:p>
            </p:txBody>
          </p:sp>
          <p:sp>
            <p:nvSpPr>
              <p:cNvPr id="15" name="Line 40"/>
              <p:cNvSpPr>
                <a:spLocks noChangeShapeType="1"/>
              </p:cNvSpPr>
              <p:nvPr/>
            </p:nvSpPr>
            <p:spPr bwMode="auto">
              <a:xfrm flipH="1">
                <a:off x="1097" y="1410"/>
                <a:ext cx="297" cy="325"/>
              </a:xfrm>
              <a:prstGeom prst="line">
                <a:avLst/>
              </a:prstGeom>
              <a:noFill/>
              <a:ln w="9525">
                <a:solidFill>
                  <a:schemeClr val="tx1"/>
                </a:solidFill>
                <a:round/>
                <a:headEnd/>
                <a:tailEnd/>
              </a:ln>
            </p:spPr>
            <p:txBody>
              <a:bodyPr/>
              <a:lstStyle/>
              <a:p>
                <a:endParaRPr lang="zh-CN" altLang="en-US"/>
              </a:p>
            </p:txBody>
          </p:sp>
          <p:sp>
            <p:nvSpPr>
              <p:cNvPr id="16" name="Line 41"/>
              <p:cNvSpPr>
                <a:spLocks noChangeShapeType="1"/>
              </p:cNvSpPr>
              <p:nvPr/>
            </p:nvSpPr>
            <p:spPr bwMode="auto">
              <a:xfrm>
                <a:off x="1423" y="1416"/>
                <a:ext cx="297" cy="325"/>
              </a:xfrm>
              <a:prstGeom prst="line">
                <a:avLst/>
              </a:prstGeom>
              <a:noFill/>
              <a:ln w="9525">
                <a:solidFill>
                  <a:schemeClr val="tx1"/>
                </a:solidFill>
                <a:round/>
                <a:headEnd/>
                <a:tailEnd/>
              </a:ln>
            </p:spPr>
            <p:txBody>
              <a:bodyPr/>
              <a:lstStyle/>
              <a:p>
                <a:endParaRPr lang="zh-CN" altLang="en-US"/>
              </a:p>
            </p:txBody>
          </p:sp>
          <p:sp>
            <p:nvSpPr>
              <p:cNvPr id="17" name="Text Box 42"/>
              <p:cNvSpPr txBox="1">
                <a:spLocks noChangeArrowheads="1"/>
              </p:cNvSpPr>
              <p:nvPr/>
            </p:nvSpPr>
            <p:spPr bwMode="auto">
              <a:xfrm>
                <a:off x="947" y="2062"/>
                <a:ext cx="804" cy="404"/>
              </a:xfrm>
              <a:prstGeom prst="rect">
                <a:avLst/>
              </a:prstGeom>
              <a:noFill/>
              <a:ln w="9525">
                <a:noFill/>
                <a:miter lim="800000"/>
                <a:headEnd/>
                <a:tailEnd/>
              </a:ln>
            </p:spPr>
            <p:txBody>
              <a:bodyPr wrap="none">
                <a:spAutoFit/>
              </a:bodyPr>
              <a:lstStyle/>
              <a:p>
                <a:pPr algn="ctr" latinLnBrk="0">
                  <a:defRPr/>
                </a:pPr>
                <a:r>
                  <a:rPr kumimoji="0" lang="en-US" altLang="ko-KR" dirty="0">
                    <a:latin typeface="Arial" charset="0"/>
                  </a:rPr>
                  <a:t>source</a:t>
                </a:r>
                <a:br>
                  <a:rPr kumimoji="0" lang="en-US" altLang="ko-KR" dirty="0">
                    <a:latin typeface="Arial" charset="0"/>
                  </a:rPr>
                </a:br>
                <a:r>
                  <a:rPr kumimoji="0" lang="en-US" altLang="ko-KR" dirty="0">
                    <a:latin typeface="Arial" charset="0"/>
                  </a:rPr>
                  <a:t>duplication</a:t>
                </a:r>
              </a:p>
            </p:txBody>
          </p:sp>
          <p:sp>
            <p:nvSpPr>
              <p:cNvPr id="18" name="Line 43"/>
              <p:cNvSpPr>
                <a:spLocks noChangeShapeType="1"/>
              </p:cNvSpPr>
              <p:nvPr/>
            </p:nvSpPr>
            <p:spPr bwMode="auto">
              <a:xfrm flipH="1">
                <a:off x="1442" y="1012"/>
                <a:ext cx="5" cy="240"/>
              </a:xfrm>
              <a:prstGeom prst="line">
                <a:avLst/>
              </a:prstGeom>
              <a:noFill/>
              <a:ln w="57150">
                <a:solidFill>
                  <a:schemeClr val="tx1"/>
                </a:solidFill>
                <a:round/>
                <a:headEnd/>
                <a:tailEnd type="triangle" w="med" len="med"/>
              </a:ln>
            </p:spPr>
            <p:txBody>
              <a:bodyPr/>
              <a:lstStyle/>
              <a:p>
                <a:endParaRPr lang="zh-CN" altLang="en-US"/>
              </a:p>
            </p:txBody>
          </p:sp>
          <p:sp>
            <p:nvSpPr>
              <p:cNvPr id="19" name="Freeform 44"/>
              <p:cNvSpPr>
                <a:spLocks/>
              </p:cNvSpPr>
              <p:nvPr/>
            </p:nvSpPr>
            <p:spPr bwMode="auto">
              <a:xfrm>
                <a:off x="1510" y="1006"/>
                <a:ext cx="286" cy="744"/>
              </a:xfrm>
              <a:custGeom>
                <a:avLst/>
                <a:gdLst>
                  <a:gd name="T0" fmla="*/ 0 w 286"/>
                  <a:gd name="T1" fmla="*/ 0 h 744"/>
                  <a:gd name="T2" fmla="*/ 11 w 286"/>
                  <a:gd name="T3" fmla="*/ 425 h 744"/>
                  <a:gd name="T4" fmla="*/ 286 w 286"/>
                  <a:gd name="T5" fmla="*/ 744 h 744"/>
                  <a:gd name="T6" fmla="*/ 0 60000 65536"/>
                  <a:gd name="T7" fmla="*/ 0 60000 65536"/>
                  <a:gd name="T8" fmla="*/ 0 60000 65536"/>
                  <a:gd name="T9" fmla="*/ 0 w 286"/>
                  <a:gd name="T10" fmla="*/ 0 h 744"/>
                  <a:gd name="T11" fmla="*/ 286 w 286"/>
                  <a:gd name="T12" fmla="*/ 744 h 744"/>
                </a:gdLst>
                <a:ahLst/>
                <a:cxnLst>
                  <a:cxn ang="T6">
                    <a:pos x="T0" y="T1"/>
                  </a:cxn>
                  <a:cxn ang="T7">
                    <a:pos x="T2" y="T3"/>
                  </a:cxn>
                  <a:cxn ang="T8">
                    <a:pos x="T4" y="T5"/>
                  </a:cxn>
                </a:cxnLst>
                <a:rect l="T9" t="T10" r="T11" b="T12"/>
                <a:pathLst>
                  <a:path w="286" h="744">
                    <a:moveTo>
                      <a:pt x="0" y="0"/>
                    </a:moveTo>
                    <a:lnTo>
                      <a:pt x="11" y="425"/>
                    </a:lnTo>
                    <a:lnTo>
                      <a:pt x="286" y="744"/>
                    </a:lnTo>
                  </a:path>
                </a:pathLst>
              </a:custGeom>
              <a:noFill/>
              <a:ln w="57150" cmpd="sng">
                <a:solidFill>
                  <a:schemeClr val="tx1"/>
                </a:solidFill>
                <a:round/>
                <a:headEnd type="none" w="med" len="med"/>
                <a:tailEnd type="triangle" w="med" len="med"/>
              </a:ln>
            </p:spPr>
            <p:txBody>
              <a:bodyPr/>
              <a:lstStyle/>
              <a:p>
                <a:endParaRPr lang="zh-CN" altLang="en-US"/>
              </a:p>
            </p:txBody>
          </p:sp>
          <p:sp>
            <p:nvSpPr>
              <p:cNvPr id="20" name="Freeform 45"/>
              <p:cNvSpPr>
                <a:spLocks/>
              </p:cNvSpPr>
              <p:nvPr/>
            </p:nvSpPr>
            <p:spPr bwMode="auto">
              <a:xfrm flipH="1">
                <a:off x="1013" y="1001"/>
                <a:ext cx="286" cy="744"/>
              </a:xfrm>
              <a:custGeom>
                <a:avLst/>
                <a:gdLst>
                  <a:gd name="T0" fmla="*/ 0 w 286"/>
                  <a:gd name="T1" fmla="*/ 0 h 744"/>
                  <a:gd name="T2" fmla="*/ 11 w 286"/>
                  <a:gd name="T3" fmla="*/ 425 h 744"/>
                  <a:gd name="T4" fmla="*/ 286 w 286"/>
                  <a:gd name="T5" fmla="*/ 744 h 744"/>
                  <a:gd name="T6" fmla="*/ 0 60000 65536"/>
                  <a:gd name="T7" fmla="*/ 0 60000 65536"/>
                  <a:gd name="T8" fmla="*/ 0 60000 65536"/>
                  <a:gd name="T9" fmla="*/ 0 w 286"/>
                  <a:gd name="T10" fmla="*/ 0 h 744"/>
                  <a:gd name="T11" fmla="*/ 286 w 286"/>
                  <a:gd name="T12" fmla="*/ 744 h 744"/>
                </a:gdLst>
                <a:ahLst/>
                <a:cxnLst>
                  <a:cxn ang="T6">
                    <a:pos x="T0" y="T1"/>
                  </a:cxn>
                  <a:cxn ang="T7">
                    <a:pos x="T2" y="T3"/>
                  </a:cxn>
                  <a:cxn ang="T8">
                    <a:pos x="T4" y="T5"/>
                  </a:cxn>
                </a:cxnLst>
                <a:rect l="T9" t="T10" r="T11" b="T12"/>
                <a:pathLst>
                  <a:path w="286" h="744">
                    <a:moveTo>
                      <a:pt x="0" y="0"/>
                    </a:moveTo>
                    <a:lnTo>
                      <a:pt x="11" y="425"/>
                    </a:lnTo>
                    <a:lnTo>
                      <a:pt x="286" y="744"/>
                    </a:lnTo>
                  </a:path>
                </a:pathLst>
              </a:custGeom>
              <a:noFill/>
              <a:ln w="57150" cmpd="sng">
                <a:solidFill>
                  <a:schemeClr val="tx1"/>
                </a:solidFill>
                <a:round/>
                <a:headEnd type="none" w="med" len="med"/>
                <a:tailEnd type="triangle" w="med" len="med"/>
              </a:ln>
            </p:spPr>
            <p:txBody>
              <a:bodyPr/>
              <a:lstStyle/>
              <a:p>
                <a:endParaRPr lang="zh-CN" altLang="en-US"/>
              </a:p>
            </p:txBody>
          </p:sp>
          <p:grpSp>
            <p:nvGrpSpPr>
              <p:cNvPr id="21" name="Group 46"/>
              <p:cNvGrpSpPr>
                <a:grpSpLocks/>
              </p:cNvGrpSpPr>
              <p:nvPr/>
            </p:nvGrpSpPr>
            <p:grpSpPr bwMode="auto">
              <a:xfrm>
                <a:off x="2837" y="834"/>
                <a:ext cx="316" cy="212"/>
                <a:chOff x="2089" y="1715"/>
                <a:chExt cx="316" cy="212"/>
              </a:xfrm>
            </p:grpSpPr>
            <p:sp>
              <p:nvSpPr>
                <p:cNvPr id="66" name="Oval 47"/>
                <p:cNvSpPr>
                  <a:spLocks noChangeArrowheads="1"/>
                </p:cNvSpPr>
                <p:nvPr/>
              </p:nvSpPr>
              <p:spPr bwMode="auto">
                <a:xfrm>
                  <a:off x="2092" y="1799"/>
                  <a:ext cx="313" cy="81"/>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sp>
              <p:nvSpPr>
                <p:cNvPr id="67" name="Line 48"/>
                <p:cNvSpPr>
                  <a:spLocks noChangeShapeType="1"/>
                </p:cNvSpPr>
                <p:nvPr/>
              </p:nvSpPr>
              <p:spPr bwMode="auto">
                <a:xfrm>
                  <a:off x="2092" y="1792"/>
                  <a:ext cx="0" cy="50"/>
                </a:xfrm>
                <a:prstGeom prst="line">
                  <a:avLst/>
                </a:prstGeom>
                <a:noFill/>
                <a:ln w="12700">
                  <a:solidFill>
                    <a:schemeClr val="tx1"/>
                  </a:solidFill>
                  <a:round/>
                  <a:headEnd/>
                  <a:tailEnd/>
                </a:ln>
              </p:spPr>
              <p:txBody>
                <a:bodyPr wrap="none" anchor="ctr"/>
                <a:lstStyle/>
                <a:p>
                  <a:endParaRPr lang="zh-CN" altLang="en-US"/>
                </a:p>
              </p:txBody>
            </p:sp>
            <p:sp>
              <p:nvSpPr>
                <p:cNvPr id="68" name="Line 49"/>
                <p:cNvSpPr>
                  <a:spLocks noChangeShapeType="1"/>
                </p:cNvSpPr>
                <p:nvPr/>
              </p:nvSpPr>
              <p:spPr bwMode="auto">
                <a:xfrm>
                  <a:off x="2405" y="1792"/>
                  <a:ext cx="0" cy="50"/>
                </a:xfrm>
                <a:prstGeom prst="line">
                  <a:avLst/>
                </a:prstGeom>
                <a:noFill/>
                <a:ln w="12700">
                  <a:solidFill>
                    <a:schemeClr val="tx1"/>
                  </a:solidFill>
                  <a:round/>
                  <a:headEnd/>
                  <a:tailEnd/>
                </a:ln>
              </p:spPr>
              <p:txBody>
                <a:bodyPr wrap="none" anchor="ctr"/>
                <a:lstStyle/>
                <a:p>
                  <a:endParaRPr lang="zh-CN" altLang="en-US"/>
                </a:p>
              </p:txBody>
            </p:sp>
            <p:sp>
              <p:nvSpPr>
                <p:cNvPr id="69" name="Rectangle 50"/>
                <p:cNvSpPr>
                  <a:spLocks noChangeArrowheads="1"/>
                </p:cNvSpPr>
                <p:nvPr/>
              </p:nvSpPr>
              <p:spPr bwMode="auto">
                <a:xfrm>
                  <a:off x="2092" y="1792"/>
                  <a:ext cx="310" cy="49"/>
                </a:xfrm>
                <a:prstGeom prst="rect">
                  <a:avLst/>
                </a:prstGeom>
                <a:solidFill>
                  <a:schemeClr val="hlink"/>
                </a:solidFill>
                <a:ln w="12700">
                  <a:noFill/>
                  <a:miter lim="800000"/>
                  <a:headEnd/>
                  <a:tailEnd/>
                </a:ln>
              </p:spPr>
              <p:txBody>
                <a:bodyPr wrap="none" anchor="ctr"/>
                <a:lstStyle/>
                <a:p>
                  <a:pPr algn="ctr" eaLnBrk="0" latinLnBrk="0" hangingPunct="0"/>
                  <a:endParaRPr kumimoji="0" lang="ko-KR" altLang="ko-KR" sz="2400">
                    <a:latin typeface="Times New Roman" pitchFamily="18" charset="0"/>
                  </a:endParaRPr>
                </a:p>
              </p:txBody>
            </p:sp>
            <p:sp>
              <p:nvSpPr>
                <p:cNvPr id="70" name="Oval 51"/>
                <p:cNvSpPr>
                  <a:spLocks noChangeArrowheads="1"/>
                </p:cNvSpPr>
                <p:nvPr/>
              </p:nvSpPr>
              <p:spPr bwMode="auto">
                <a:xfrm>
                  <a:off x="2089" y="1733"/>
                  <a:ext cx="313" cy="95"/>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grpSp>
              <p:nvGrpSpPr>
                <p:cNvPr id="71" name="Group 52"/>
                <p:cNvGrpSpPr>
                  <a:grpSpLocks/>
                </p:cNvGrpSpPr>
                <p:nvPr/>
              </p:nvGrpSpPr>
              <p:grpSpPr bwMode="auto">
                <a:xfrm>
                  <a:off x="2116" y="1715"/>
                  <a:ext cx="254" cy="212"/>
                  <a:chOff x="2929" y="2459"/>
                  <a:chExt cx="257" cy="212"/>
                </a:xfrm>
              </p:grpSpPr>
              <p:sp>
                <p:nvSpPr>
                  <p:cNvPr id="72" name="Rectangle 53"/>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pPr eaLnBrk="0" latinLnBrk="0" hangingPunct="0"/>
                    <a:endParaRPr kumimoji="0" lang="ko-KR" altLang="en-US"/>
                  </a:p>
                </p:txBody>
              </p:sp>
              <p:sp>
                <p:nvSpPr>
                  <p:cNvPr id="73" name="Text Box 54"/>
                  <p:cNvSpPr txBox="1">
                    <a:spLocks noChangeArrowheads="1"/>
                  </p:cNvSpPr>
                  <p:nvPr/>
                </p:nvSpPr>
                <p:spPr bwMode="auto">
                  <a:xfrm>
                    <a:off x="2929" y="2459"/>
                    <a:ext cx="257" cy="212"/>
                  </a:xfrm>
                  <a:prstGeom prst="rect">
                    <a:avLst/>
                  </a:prstGeom>
                  <a:noFill/>
                  <a:ln w="9525">
                    <a:noFill/>
                    <a:miter lim="800000"/>
                    <a:headEnd/>
                    <a:tailEnd/>
                  </a:ln>
                </p:spPr>
                <p:txBody>
                  <a:bodyPr wrap="none">
                    <a:spAutoFit/>
                  </a:bodyPr>
                  <a:lstStyle/>
                  <a:p>
                    <a:pPr algn="ctr" eaLnBrk="0" latinLnBrk="0" hangingPunct="0"/>
                    <a:r>
                      <a:rPr kumimoji="0" lang="en-US" altLang="ko-KR" sz="1600"/>
                      <a:t>R1</a:t>
                    </a:r>
                    <a:endParaRPr kumimoji="0" lang="en-US" altLang="ko-KR" sz="1600">
                      <a:latin typeface="Times New Roman" pitchFamily="18" charset="0"/>
                    </a:endParaRPr>
                  </a:p>
                </p:txBody>
              </p:sp>
            </p:grpSp>
          </p:grpSp>
          <p:grpSp>
            <p:nvGrpSpPr>
              <p:cNvPr id="22" name="Group 55"/>
              <p:cNvGrpSpPr>
                <a:grpSpLocks/>
              </p:cNvGrpSpPr>
              <p:nvPr/>
            </p:nvGrpSpPr>
            <p:grpSpPr bwMode="auto">
              <a:xfrm>
                <a:off x="2837" y="1234"/>
                <a:ext cx="316" cy="212"/>
                <a:chOff x="2089" y="1715"/>
                <a:chExt cx="316" cy="212"/>
              </a:xfrm>
            </p:grpSpPr>
            <p:sp>
              <p:nvSpPr>
                <p:cNvPr id="58" name="Oval 56"/>
                <p:cNvSpPr>
                  <a:spLocks noChangeArrowheads="1"/>
                </p:cNvSpPr>
                <p:nvPr/>
              </p:nvSpPr>
              <p:spPr bwMode="auto">
                <a:xfrm>
                  <a:off x="2092" y="1799"/>
                  <a:ext cx="313" cy="81"/>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sp>
              <p:nvSpPr>
                <p:cNvPr id="59" name="Line 57"/>
                <p:cNvSpPr>
                  <a:spLocks noChangeShapeType="1"/>
                </p:cNvSpPr>
                <p:nvPr/>
              </p:nvSpPr>
              <p:spPr bwMode="auto">
                <a:xfrm>
                  <a:off x="2092" y="1792"/>
                  <a:ext cx="0" cy="50"/>
                </a:xfrm>
                <a:prstGeom prst="line">
                  <a:avLst/>
                </a:prstGeom>
                <a:noFill/>
                <a:ln w="12700">
                  <a:solidFill>
                    <a:schemeClr val="tx1"/>
                  </a:solidFill>
                  <a:round/>
                  <a:headEnd/>
                  <a:tailEnd/>
                </a:ln>
              </p:spPr>
              <p:txBody>
                <a:bodyPr wrap="none" anchor="ctr"/>
                <a:lstStyle/>
                <a:p>
                  <a:endParaRPr lang="zh-CN" altLang="en-US"/>
                </a:p>
              </p:txBody>
            </p:sp>
            <p:sp>
              <p:nvSpPr>
                <p:cNvPr id="60" name="Line 58"/>
                <p:cNvSpPr>
                  <a:spLocks noChangeShapeType="1"/>
                </p:cNvSpPr>
                <p:nvPr/>
              </p:nvSpPr>
              <p:spPr bwMode="auto">
                <a:xfrm>
                  <a:off x="2405" y="1792"/>
                  <a:ext cx="0" cy="50"/>
                </a:xfrm>
                <a:prstGeom prst="line">
                  <a:avLst/>
                </a:prstGeom>
                <a:noFill/>
                <a:ln w="12700">
                  <a:solidFill>
                    <a:schemeClr val="tx1"/>
                  </a:solidFill>
                  <a:round/>
                  <a:headEnd/>
                  <a:tailEnd/>
                </a:ln>
              </p:spPr>
              <p:txBody>
                <a:bodyPr wrap="none" anchor="ctr"/>
                <a:lstStyle/>
                <a:p>
                  <a:endParaRPr lang="zh-CN" altLang="en-US"/>
                </a:p>
              </p:txBody>
            </p:sp>
            <p:sp>
              <p:nvSpPr>
                <p:cNvPr id="61" name="Rectangle 59"/>
                <p:cNvSpPr>
                  <a:spLocks noChangeArrowheads="1"/>
                </p:cNvSpPr>
                <p:nvPr/>
              </p:nvSpPr>
              <p:spPr bwMode="auto">
                <a:xfrm>
                  <a:off x="2092" y="1792"/>
                  <a:ext cx="310" cy="49"/>
                </a:xfrm>
                <a:prstGeom prst="rect">
                  <a:avLst/>
                </a:prstGeom>
                <a:solidFill>
                  <a:schemeClr val="hlink"/>
                </a:solidFill>
                <a:ln w="12700">
                  <a:noFill/>
                  <a:miter lim="800000"/>
                  <a:headEnd/>
                  <a:tailEnd/>
                </a:ln>
              </p:spPr>
              <p:txBody>
                <a:bodyPr wrap="none" anchor="ctr"/>
                <a:lstStyle/>
                <a:p>
                  <a:pPr algn="ctr" eaLnBrk="0" latinLnBrk="0" hangingPunct="0"/>
                  <a:endParaRPr kumimoji="0" lang="ko-KR" altLang="ko-KR" sz="2400">
                    <a:latin typeface="Times New Roman" pitchFamily="18" charset="0"/>
                  </a:endParaRPr>
                </a:p>
              </p:txBody>
            </p:sp>
            <p:sp>
              <p:nvSpPr>
                <p:cNvPr id="62" name="Oval 60"/>
                <p:cNvSpPr>
                  <a:spLocks noChangeArrowheads="1"/>
                </p:cNvSpPr>
                <p:nvPr/>
              </p:nvSpPr>
              <p:spPr bwMode="auto">
                <a:xfrm>
                  <a:off x="2089" y="1733"/>
                  <a:ext cx="313" cy="95"/>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grpSp>
              <p:nvGrpSpPr>
                <p:cNvPr id="63" name="Group 61"/>
                <p:cNvGrpSpPr>
                  <a:grpSpLocks/>
                </p:cNvGrpSpPr>
                <p:nvPr/>
              </p:nvGrpSpPr>
              <p:grpSpPr bwMode="auto">
                <a:xfrm>
                  <a:off x="2106" y="1715"/>
                  <a:ext cx="274" cy="212"/>
                  <a:chOff x="2919" y="2459"/>
                  <a:chExt cx="277" cy="212"/>
                </a:xfrm>
              </p:grpSpPr>
              <p:sp>
                <p:nvSpPr>
                  <p:cNvPr id="64" name="Rectangle 62"/>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pPr eaLnBrk="0" latinLnBrk="0" hangingPunct="0"/>
                    <a:endParaRPr kumimoji="0" lang="ko-KR" altLang="en-US"/>
                  </a:p>
                </p:txBody>
              </p:sp>
              <p:sp>
                <p:nvSpPr>
                  <p:cNvPr id="65" name="Text Box 63"/>
                  <p:cNvSpPr txBox="1">
                    <a:spLocks noChangeArrowheads="1"/>
                  </p:cNvSpPr>
                  <p:nvPr/>
                </p:nvSpPr>
                <p:spPr bwMode="auto">
                  <a:xfrm>
                    <a:off x="2919" y="2459"/>
                    <a:ext cx="277" cy="212"/>
                  </a:xfrm>
                  <a:prstGeom prst="rect">
                    <a:avLst/>
                  </a:prstGeom>
                  <a:noFill/>
                  <a:ln w="9525">
                    <a:noFill/>
                    <a:miter lim="800000"/>
                    <a:headEnd/>
                    <a:tailEnd/>
                  </a:ln>
                </p:spPr>
                <p:txBody>
                  <a:bodyPr wrap="none">
                    <a:spAutoFit/>
                  </a:bodyPr>
                  <a:lstStyle/>
                  <a:p>
                    <a:pPr algn="ctr" eaLnBrk="0" latinLnBrk="0" hangingPunct="0"/>
                    <a:r>
                      <a:rPr kumimoji="0" lang="en-US" altLang="ko-KR" sz="1600"/>
                      <a:t>R2</a:t>
                    </a:r>
                    <a:endParaRPr kumimoji="0" lang="en-US" altLang="ko-KR" sz="1600">
                      <a:latin typeface="Times New Roman" pitchFamily="18" charset="0"/>
                    </a:endParaRPr>
                  </a:p>
                </p:txBody>
              </p:sp>
            </p:grpSp>
          </p:grpSp>
          <p:grpSp>
            <p:nvGrpSpPr>
              <p:cNvPr id="23" name="Group 64"/>
              <p:cNvGrpSpPr>
                <a:grpSpLocks/>
              </p:cNvGrpSpPr>
              <p:nvPr/>
            </p:nvGrpSpPr>
            <p:grpSpPr bwMode="auto">
              <a:xfrm>
                <a:off x="2501" y="1724"/>
                <a:ext cx="316" cy="212"/>
                <a:chOff x="2089" y="1715"/>
                <a:chExt cx="316" cy="212"/>
              </a:xfrm>
            </p:grpSpPr>
            <p:sp>
              <p:nvSpPr>
                <p:cNvPr id="50" name="Oval 65"/>
                <p:cNvSpPr>
                  <a:spLocks noChangeArrowheads="1"/>
                </p:cNvSpPr>
                <p:nvPr/>
              </p:nvSpPr>
              <p:spPr bwMode="auto">
                <a:xfrm>
                  <a:off x="2092" y="1799"/>
                  <a:ext cx="313" cy="81"/>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sp>
              <p:nvSpPr>
                <p:cNvPr id="51" name="Line 66"/>
                <p:cNvSpPr>
                  <a:spLocks noChangeShapeType="1"/>
                </p:cNvSpPr>
                <p:nvPr/>
              </p:nvSpPr>
              <p:spPr bwMode="auto">
                <a:xfrm>
                  <a:off x="2092" y="1792"/>
                  <a:ext cx="0" cy="50"/>
                </a:xfrm>
                <a:prstGeom prst="line">
                  <a:avLst/>
                </a:prstGeom>
                <a:noFill/>
                <a:ln w="12700">
                  <a:solidFill>
                    <a:schemeClr val="tx1"/>
                  </a:solidFill>
                  <a:round/>
                  <a:headEnd/>
                  <a:tailEnd/>
                </a:ln>
              </p:spPr>
              <p:txBody>
                <a:bodyPr wrap="none" anchor="ctr"/>
                <a:lstStyle/>
                <a:p>
                  <a:endParaRPr lang="zh-CN" altLang="en-US"/>
                </a:p>
              </p:txBody>
            </p:sp>
            <p:sp>
              <p:nvSpPr>
                <p:cNvPr id="52" name="Line 67"/>
                <p:cNvSpPr>
                  <a:spLocks noChangeShapeType="1"/>
                </p:cNvSpPr>
                <p:nvPr/>
              </p:nvSpPr>
              <p:spPr bwMode="auto">
                <a:xfrm>
                  <a:off x="2405" y="1792"/>
                  <a:ext cx="0" cy="50"/>
                </a:xfrm>
                <a:prstGeom prst="line">
                  <a:avLst/>
                </a:prstGeom>
                <a:noFill/>
                <a:ln w="12700">
                  <a:solidFill>
                    <a:schemeClr val="tx1"/>
                  </a:solidFill>
                  <a:round/>
                  <a:headEnd/>
                  <a:tailEnd/>
                </a:ln>
              </p:spPr>
              <p:txBody>
                <a:bodyPr wrap="none" anchor="ctr"/>
                <a:lstStyle/>
                <a:p>
                  <a:endParaRPr lang="zh-CN" altLang="en-US"/>
                </a:p>
              </p:txBody>
            </p:sp>
            <p:sp>
              <p:nvSpPr>
                <p:cNvPr id="53" name="Rectangle 68"/>
                <p:cNvSpPr>
                  <a:spLocks noChangeArrowheads="1"/>
                </p:cNvSpPr>
                <p:nvPr/>
              </p:nvSpPr>
              <p:spPr bwMode="auto">
                <a:xfrm>
                  <a:off x="2092" y="1792"/>
                  <a:ext cx="310" cy="49"/>
                </a:xfrm>
                <a:prstGeom prst="rect">
                  <a:avLst/>
                </a:prstGeom>
                <a:solidFill>
                  <a:schemeClr val="hlink"/>
                </a:solidFill>
                <a:ln w="12700">
                  <a:noFill/>
                  <a:miter lim="800000"/>
                  <a:headEnd/>
                  <a:tailEnd/>
                </a:ln>
              </p:spPr>
              <p:txBody>
                <a:bodyPr wrap="none" anchor="ctr"/>
                <a:lstStyle/>
                <a:p>
                  <a:pPr algn="ctr" eaLnBrk="0" latinLnBrk="0" hangingPunct="0"/>
                  <a:endParaRPr kumimoji="0" lang="ko-KR" altLang="ko-KR" sz="2400">
                    <a:latin typeface="Times New Roman" pitchFamily="18" charset="0"/>
                  </a:endParaRPr>
                </a:p>
              </p:txBody>
            </p:sp>
            <p:sp>
              <p:nvSpPr>
                <p:cNvPr id="54" name="Oval 69"/>
                <p:cNvSpPr>
                  <a:spLocks noChangeArrowheads="1"/>
                </p:cNvSpPr>
                <p:nvPr/>
              </p:nvSpPr>
              <p:spPr bwMode="auto">
                <a:xfrm>
                  <a:off x="2089" y="1733"/>
                  <a:ext cx="313" cy="95"/>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grpSp>
              <p:nvGrpSpPr>
                <p:cNvPr id="55" name="Group 70"/>
                <p:cNvGrpSpPr>
                  <a:grpSpLocks/>
                </p:cNvGrpSpPr>
                <p:nvPr/>
              </p:nvGrpSpPr>
              <p:grpSpPr bwMode="auto">
                <a:xfrm>
                  <a:off x="2106" y="1715"/>
                  <a:ext cx="274" cy="212"/>
                  <a:chOff x="2919" y="2459"/>
                  <a:chExt cx="277" cy="212"/>
                </a:xfrm>
              </p:grpSpPr>
              <p:sp>
                <p:nvSpPr>
                  <p:cNvPr id="56" name="Rectangle 71"/>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pPr eaLnBrk="0" latinLnBrk="0" hangingPunct="0"/>
                    <a:endParaRPr kumimoji="0" lang="ko-KR" altLang="en-US"/>
                  </a:p>
                </p:txBody>
              </p:sp>
              <p:sp>
                <p:nvSpPr>
                  <p:cNvPr id="57" name="Text Box 72"/>
                  <p:cNvSpPr txBox="1">
                    <a:spLocks noChangeArrowheads="1"/>
                  </p:cNvSpPr>
                  <p:nvPr/>
                </p:nvSpPr>
                <p:spPr bwMode="auto">
                  <a:xfrm>
                    <a:off x="2919" y="2459"/>
                    <a:ext cx="277" cy="212"/>
                  </a:xfrm>
                  <a:prstGeom prst="rect">
                    <a:avLst/>
                  </a:prstGeom>
                  <a:noFill/>
                  <a:ln w="9525">
                    <a:noFill/>
                    <a:miter lim="800000"/>
                    <a:headEnd/>
                    <a:tailEnd/>
                  </a:ln>
                </p:spPr>
                <p:txBody>
                  <a:bodyPr wrap="none">
                    <a:spAutoFit/>
                  </a:bodyPr>
                  <a:lstStyle/>
                  <a:p>
                    <a:pPr algn="ctr" eaLnBrk="0" latinLnBrk="0" hangingPunct="0"/>
                    <a:r>
                      <a:rPr kumimoji="0" lang="en-US" altLang="ko-KR" sz="1600" dirty="0"/>
                      <a:t>R3</a:t>
                    </a:r>
                    <a:endParaRPr kumimoji="0" lang="en-US" altLang="ko-KR" sz="1600" dirty="0">
                      <a:latin typeface="Times New Roman" pitchFamily="18" charset="0"/>
                    </a:endParaRPr>
                  </a:p>
                </p:txBody>
              </p:sp>
            </p:grpSp>
          </p:grpSp>
          <p:grpSp>
            <p:nvGrpSpPr>
              <p:cNvPr id="24" name="Group 73"/>
              <p:cNvGrpSpPr>
                <a:grpSpLocks/>
              </p:cNvGrpSpPr>
              <p:nvPr/>
            </p:nvGrpSpPr>
            <p:grpSpPr bwMode="auto">
              <a:xfrm>
                <a:off x="3170" y="1724"/>
                <a:ext cx="316" cy="212"/>
                <a:chOff x="2089" y="1715"/>
                <a:chExt cx="316" cy="212"/>
              </a:xfrm>
            </p:grpSpPr>
            <p:sp>
              <p:nvSpPr>
                <p:cNvPr id="42" name="Oval 74"/>
                <p:cNvSpPr>
                  <a:spLocks noChangeArrowheads="1"/>
                </p:cNvSpPr>
                <p:nvPr/>
              </p:nvSpPr>
              <p:spPr bwMode="auto">
                <a:xfrm>
                  <a:off x="2092" y="1799"/>
                  <a:ext cx="313" cy="81"/>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sp>
              <p:nvSpPr>
                <p:cNvPr id="43" name="Line 75"/>
                <p:cNvSpPr>
                  <a:spLocks noChangeShapeType="1"/>
                </p:cNvSpPr>
                <p:nvPr/>
              </p:nvSpPr>
              <p:spPr bwMode="auto">
                <a:xfrm>
                  <a:off x="2092" y="1792"/>
                  <a:ext cx="0" cy="50"/>
                </a:xfrm>
                <a:prstGeom prst="line">
                  <a:avLst/>
                </a:prstGeom>
                <a:noFill/>
                <a:ln w="12700">
                  <a:solidFill>
                    <a:schemeClr val="tx1"/>
                  </a:solidFill>
                  <a:round/>
                  <a:headEnd/>
                  <a:tailEnd/>
                </a:ln>
              </p:spPr>
              <p:txBody>
                <a:bodyPr wrap="none" anchor="ctr"/>
                <a:lstStyle/>
                <a:p>
                  <a:endParaRPr lang="zh-CN" altLang="en-US"/>
                </a:p>
              </p:txBody>
            </p:sp>
            <p:sp>
              <p:nvSpPr>
                <p:cNvPr id="44" name="Line 76"/>
                <p:cNvSpPr>
                  <a:spLocks noChangeShapeType="1"/>
                </p:cNvSpPr>
                <p:nvPr/>
              </p:nvSpPr>
              <p:spPr bwMode="auto">
                <a:xfrm>
                  <a:off x="2405" y="1792"/>
                  <a:ext cx="0" cy="50"/>
                </a:xfrm>
                <a:prstGeom prst="line">
                  <a:avLst/>
                </a:prstGeom>
                <a:noFill/>
                <a:ln w="12700">
                  <a:solidFill>
                    <a:schemeClr val="tx1"/>
                  </a:solidFill>
                  <a:round/>
                  <a:headEnd/>
                  <a:tailEnd/>
                </a:ln>
              </p:spPr>
              <p:txBody>
                <a:bodyPr wrap="none" anchor="ctr"/>
                <a:lstStyle/>
                <a:p>
                  <a:endParaRPr lang="zh-CN" altLang="en-US"/>
                </a:p>
              </p:txBody>
            </p:sp>
            <p:sp>
              <p:nvSpPr>
                <p:cNvPr id="45" name="Rectangle 77"/>
                <p:cNvSpPr>
                  <a:spLocks noChangeArrowheads="1"/>
                </p:cNvSpPr>
                <p:nvPr/>
              </p:nvSpPr>
              <p:spPr bwMode="auto">
                <a:xfrm>
                  <a:off x="2092" y="1792"/>
                  <a:ext cx="310" cy="49"/>
                </a:xfrm>
                <a:prstGeom prst="rect">
                  <a:avLst/>
                </a:prstGeom>
                <a:solidFill>
                  <a:schemeClr val="hlink"/>
                </a:solidFill>
                <a:ln w="12700">
                  <a:noFill/>
                  <a:miter lim="800000"/>
                  <a:headEnd/>
                  <a:tailEnd/>
                </a:ln>
              </p:spPr>
              <p:txBody>
                <a:bodyPr wrap="none" anchor="ctr"/>
                <a:lstStyle/>
                <a:p>
                  <a:pPr algn="ctr" eaLnBrk="0" latinLnBrk="0" hangingPunct="0"/>
                  <a:endParaRPr kumimoji="0" lang="ko-KR" altLang="ko-KR" sz="2400">
                    <a:latin typeface="Times New Roman" pitchFamily="18" charset="0"/>
                  </a:endParaRPr>
                </a:p>
              </p:txBody>
            </p:sp>
            <p:sp>
              <p:nvSpPr>
                <p:cNvPr id="46" name="Oval 78"/>
                <p:cNvSpPr>
                  <a:spLocks noChangeArrowheads="1"/>
                </p:cNvSpPr>
                <p:nvPr/>
              </p:nvSpPr>
              <p:spPr bwMode="auto">
                <a:xfrm>
                  <a:off x="2089" y="1733"/>
                  <a:ext cx="313" cy="95"/>
                </a:xfrm>
                <a:prstGeom prst="ellipse">
                  <a:avLst/>
                </a:prstGeom>
                <a:solidFill>
                  <a:schemeClr val="hlink"/>
                </a:solidFill>
                <a:ln w="12700">
                  <a:solidFill>
                    <a:schemeClr val="tx1"/>
                  </a:solidFill>
                  <a:round/>
                  <a:headEnd/>
                  <a:tailEnd/>
                </a:ln>
              </p:spPr>
              <p:txBody>
                <a:bodyPr wrap="none" anchor="ctr"/>
                <a:lstStyle/>
                <a:p>
                  <a:pPr eaLnBrk="0" latinLnBrk="0" hangingPunct="0"/>
                  <a:endParaRPr kumimoji="0" lang="ko-KR" altLang="en-US"/>
                </a:p>
              </p:txBody>
            </p:sp>
            <p:grpSp>
              <p:nvGrpSpPr>
                <p:cNvPr id="47" name="Group 79"/>
                <p:cNvGrpSpPr>
                  <a:grpSpLocks/>
                </p:cNvGrpSpPr>
                <p:nvPr/>
              </p:nvGrpSpPr>
              <p:grpSpPr bwMode="auto">
                <a:xfrm>
                  <a:off x="2106" y="1715"/>
                  <a:ext cx="274" cy="212"/>
                  <a:chOff x="2919" y="2459"/>
                  <a:chExt cx="277" cy="212"/>
                </a:xfrm>
              </p:grpSpPr>
              <p:sp>
                <p:nvSpPr>
                  <p:cNvPr id="48" name="Rectangle 80"/>
                  <p:cNvSpPr>
                    <a:spLocks noChangeArrowheads="1"/>
                  </p:cNvSpPr>
                  <p:nvPr/>
                </p:nvSpPr>
                <p:spPr bwMode="auto">
                  <a:xfrm>
                    <a:off x="2982" y="2490"/>
                    <a:ext cx="144" cy="132"/>
                  </a:xfrm>
                  <a:prstGeom prst="rect">
                    <a:avLst/>
                  </a:prstGeom>
                  <a:solidFill>
                    <a:schemeClr val="hlink"/>
                  </a:solidFill>
                  <a:ln w="9525">
                    <a:noFill/>
                    <a:miter lim="800000"/>
                    <a:headEnd/>
                    <a:tailEnd/>
                  </a:ln>
                </p:spPr>
                <p:txBody>
                  <a:bodyPr wrap="none" anchor="ctr"/>
                  <a:lstStyle/>
                  <a:p>
                    <a:pPr eaLnBrk="0" latinLnBrk="0" hangingPunct="0"/>
                    <a:endParaRPr kumimoji="0" lang="ko-KR" altLang="en-US"/>
                  </a:p>
                </p:txBody>
              </p:sp>
              <p:sp>
                <p:nvSpPr>
                  <p:cNvPr id="49" name="Text Box 81"/>
                  <p:cNvSpPr txBox="1">
                    <a:spLocks noChangeArrowheads="1"/>
                  </p:cNvSpPr>
                  <p:nvPr/>
                </p:nvSpPr>
                <p:spPr bwMode="auto">
                  <a:xfrm>
                    <a:off x="2919" y="2459"/>
                    <a:ext cx="277" cy="212"/>
                  </a:xfrm>
                  <a:prstGeom prst="rect">
                    <a:avLst/>
                  </a:prstGeom>
                  <a:noFill/>
                  <a:ln w="9525">
                    <a:noFill/>
                    <a:miter lim="800000"/>
                    <a:headEnd/>
                    <a:tailEnd/>
                  </a:ln>
                </p:spPr>
                <p:txBody>
                  <a:bodyPr wrap="none">
                    <a:spAutoFit/>
                  </a:bodyPr>
                  <a:lstStyle/>
                  <a:p>
                    <a:pPr algn="ctr" eaLnBrk="0" latinLnBrk="0" hangingPunct="0"/>
                    <a:r>
                      <a:rPr kumimoji="0" lang="en-US" altLang="ko-KR" sz="1600" dirty="0"/>
                      <a:t>R4</a:t>
                    </a:r>
                    <a:endParaRPr kumimoji="0" lang="en-US" altLang="ko-KR" sz="1600" dirty="0">
                      <a:latin typeface="Times New Roman" pitchFamily="18" charset="0"/>
                    </a:endParaRPr>
                  </a:p>
                </p:txBody>
              </p:sp>
            </p:grpSp>
          </p:grpSp>
          <p:sp>
            <p:nvSpPr>
              <p:cNvPr id="25" name="Line 82"/>
              <p:cNvSpPr>
                <a:spLocks noChangeShapeType="1"/>
              </p:cNvSpPr>
              <p:nvPr/>
            </p:nvSpPr>
            <p:spPr bwMode="auto">
              <a:xfrm>
                <a:off x="2993" y="980"/>
                <a:ext cx="0" cy="274"/>
              </a:xfrm>
              <a:prstGeom prst="line">
                <a:avLst/>
              </a:prstGeom>
              <a:noFill/>
              <a:ln w="9525">
                <a:solidFill>
                  <a:schemeClr val="tx1"/>
                </a:solidFill>
                <a:round/>
                <a:headEnd/>
                <a:tailEnd/>
              </a:ln>
            </p:spPr>
            <p:txBody>
              <a:bodyPr/>
              <a:lstStyle/>
              <a:p>
                <a:endParaRPr lang="zh-CN" altLang="en-US"/>
              </a:p>
            </p:txBody>
          </p:sp>
          <p:sp>
            <p:nvSpPr>
              <p:cNvPr id="26" name="Line 83"/>
              <p:cNvSpPr>
                <a:spLocks noChangeShapeType="1"/>
              </p:cNvSpPr>
              <p:nvPr/>
            </p:nvSpPr>
            <p:spPr bwMode="auto">
              <a:xfrm flipH="1">
                <a:off x="2686" y="1406"/>
                <a:ext cx="297" cy="325"/>
              </a:xfrm>
              <a:prstGeom prst="line">
                <a:avLst/>
              </a:prstGeom>
              <a:noFill/>
              <a:ln w="9525">
                <a:solidFill>
                  <a:schemeClr val="tx1"/>
                </a:solidFill>
                <a:round/>
                <a:headEnd/>
                <a:tailEnd/>
              </a:ln>
            </p:spPr>
            <p:txBody>
              <a:bodyPr/>
              <a:lstStyle/>
              <a:p>
                <a:endParaRPr lang="zh-CN" altLang="en-US"/>
              </a:p>
            </p:txBody>
          </p:sp>
          <p:sp>
            <p:nvSpPr>
              <p:cNvPr id="27" name="Line 84"/>
              <p:cNvSpPr>
                <a:spLocks noChangeShapeType="1"/>
              </p:cNvSpPr>
              <p:nvPr/>
            </p:nvSpPr>
            <p:spPr bwMode="auto">
              <a:xfrm>
                <a:off x="3012" y="1412"/>
                <a:ext cx="297" cy="325"/>
              </a:xfrm>
              <a:prstGeom prst="line">
                <a:avLst/>
              </a:prstGeom>
              <a:noFill/>
              <a:ln w="9525">
                <a:solidFill>
                  <a:schemeClr val="tx1"/>
                </a:solidFill>
                <a:round/>
                <a:headEnd/>
                <a:tailEnd/>
              </a:ln>
            </p:spPr>
            <p:txBody>
              <a:bodyPr/>
              <a:lstStyle/>
              <a:p>
                <a:endParaRPr lang="zh-CN" altLang="en-US"/>
              </a:p>
            </p:txBody>
          </p:sp>
          <p:sp>
            <p:nvSpPr>
              <p:cNvPr id="28" name="Text Box 85"/>
              <p:cNvSpPr txBox="1">
                <a:spLocks noChangeArrowheads="1"/>
              </p:cNvSpPr>
              <p:nvPr/>
            </p:nvSpPr>
            <p:spPr bwMode="auto">
              <a:xfrm>
                <a:off x="2880" y="2058"/>
                <a:ext cx="804" cy="404"/>
              </a:xfrm>
              <a:prstGeom prst="rect">
                <a:avLst/>
              </a:prstGeom>
              <a:noFill/>
              <a:ln w="9525">
                <a:noFill/>
                <a:miter lim="800000"/>
                <a:headEnd/>
                <a:tailEnd/>
              </a:ln>
            </p:spPr>
            <p:txBody>
              <a:bodyPr wrap="none">
                <a:spAutoFit/>
              </a:bodyPr>
              <a:lstStyle/>
              <a:p>
                <a:pPr algn="ctr" latinLnBrk="0">
                  <a:defRPr/>
                </a:pPr>
                <a:r>
                  <a:rPr kumimoji="0" lang="en-US" altLang="ko-KR" dirty="0">
                    <a:latin typeface="Arial" charset="0"/>
                  </a:rPr>
                  <a:t>in-network</a:t>
                </a:r>
              </a:p>
              <a:p>
                <a:pPr algn="ctr" latinLnBrk="0">
                  <a:defRPr/>
                </a:pPr>
                <a:r>
                  <a:rPr kumimoji="0" lang="en-US" altLang="ko-KR" dirty="0">
                    <a:latin typeface="Arial" charset="0"/>
                  </a:rPr>
                  <a:t>duplication</a:t>
                </a:r>
              </a:p>
            </p:txBody>
          </p:sp>
          <p:sp>
            <p:nvSpPr>
              <p:cNvPr id="29" name="Line 86"/>
              <p:cNvSpPr>
                <a:spLocks noChangeShapeType="1"/>
              </p:cNvSpPr>
              <p:nvPr/>
            </p:nvSpPr>
            <p:spPr bwMode="auto">
              <a:xfrm flipH="1">
                <a:off x="3031" y="1008"/>
                <a:ext cx="5" cy="240"/>
              </a:xfrm>
              <a:prstGeom prst="line">
                <a:avLst/>
              </a:prstGeom>
              <a:noFill/>
              <a:ln w="57150">
                <a:solidFill>
                  <a:schemeClr val="tx1"/>
                </a:solidFill>
                <a:round/>
                <a:headEnd/>
                <a:tailEnd type="triangle" w="med" len="med"/>
              </a:ln>
            </p:spPr>
            <p:txBody>
              <a:bodyPr/>
              <a:lstStyle/>
              <a:p>
                <a:endParaRPr lang="zh-CN" altLang="en-US"/>
              </a:p>
            </p:txBody>
          </p:sp>
          <p:sp>
            <p:nvSpPr>
              <p:cNvPr id="30" name="Freeform 87"/>
              <p:cNvSpPr>
                <a:spLocks/>
              </p:cNvSpPr>
              <p:nvPr/>
            </p:nvSpPr>
            <p:spPr bwMode="auto">
              <a:xfrm>
                <a:off x="3104" y="1405"/>
                <a:ext cx="275" cy="319"/>
              </a:xfrm>
              <a:custGeom>
                <a:avLst/>
                <a:gdLst>
                  <a:gd name="T0" fmla="*/ 0 w 275"/>
                  <a:gd name="T1" fmla="*/ 0 h 319"/>
                  <a:gd name="T2" fmla="*/ 275 w 275"/>
                  <a:gd name="T3" fmla="*/ 319 h 319"/>
                  <a:gd name="T4" fmla="*/ 0 60000 65536"/>
                  <a:gd name="T5" fmla="*/ 0 60000 65536"/>
                  <a:gd name="T6" fmla="*/ 0 w 275"/>
                  <a:gd name="T7" fmla="*/ 0 h 319"/>
                  <a:gd name="T8" fmla="*/ 275 w 275"/>
                  <a:gd name="T9" fmla="*/ 319 h 319"/>
                </a:gdLst>
                <a:ahLst/>
                <a:cxnLst>
                  <a:cxn ang="T4">
                    <a:pos x="T0" y="T1"/>
                  </a:cxn>
                  <a:cxn ang="T5">
                    <a:pos x="T2" y="T3"/>
                  </a:cxn>
                </a:cxnLst>
                <a:rect l="T6" t="T7" r="T8" b="T9"/>
                <a:pathLst>
                  <a:path w="275" h="319">
                    <a:moveTo>
                      <a:pt x="0" y="0"/>
                    </a:moveTo>
                    <a:lnTo>
                      <a:pt x="275" y="319"/>
                    </a:lnTo>
                  </a:path>
                </a:pathLst>
              </a:custGeom>
              <a:noFill/>
              <a:ln w="57150" cmpd="sng">
                <a:solidFill>
                  <a:schemeClr val="tx1"/>
                </a:solidFill>
                <a:round/>
                <a:headEnd type="none" w="med" len="med"/>
                <a:tailEnd type="triangle" w="med" len="med"/>
              </a:ln>
            </p:spPr>
            <p:txBody>
              <a:bodyPr/>
              <a:lstStyle/>
              <a:p>
                <a:endParaRPr lang="zh-CN" altLang="en-US"/>
              </a:p>
            </p:txBody>
          </p:sp>
          <p:sp>
            <p:nvSpPr>
              <p:cNvPr id="31" name="Freeform 88"/>
              <p:cNvSpPr>
                <a:spLocks/>
              </p:cNvSpPr>
              <p:nvPr/>
            </p:nvSpPr>
            <p:spPr bwMode="auto">
              <a:xfrm>
                <a:off x="2602" y="1422"/>
                <a:ext cx="275" cy="319"/>
              </a:xfrm>
              <a:custGeom>
                <a:avLst/>
                <a:gdLst>
                  <a:gd name="T0" fmla="*/ 275 w 275"/>
                  <a:gd name="T1" fmla="*/ 0 h 319"/>
                  <a:gd name="T2" fmla="*/ 0 w 275"/>
                  <a:gd name="T3" fmla="*/ 319 h 319"/>
                  <a:gd name="T4" fmla="*/ 0 60000 65536"/>
                  <a:gd name="T5" fmla="*/ 0 60000 65536"/>
                  <a:gd name="T6" fmla="*/ 0 w 275"/>
                  <a:gd name="T7" fmla="*/ 0 h 319"/>
                  <a:gd name="T8" fmla="*/ 275 w 275"/>
                  <a:gd name="T9" fmla="*/ 319 h 319"/>
                </a:gdLst>
                <a:ahLst/>
                <a:cxnLst>
                  <a:cxn ang="T4">
                    <a:pos x="T0" y="T1"/>
                  </a:cxn>
                  <a:cxn ang="T5">
                    <a:pos x="T2" y="T3"/>
                  </a:cxn>
                </a:cxnLst>
                <a:rect l="T6" t="T7" r="T8" b="T9"/>
                <a:pathLst>
                  <a:path w="275" h="319">
                    <a:moveTo>
                      <a:pt x="275" y="0"/>
                    </a:moveTo>
                    <a:lnTo>
                      <a:pt x="0" y="319"/>
                    </a:lnTo>
                  </a:path>
                </a:pathLst>
              </a:custGeom>
              <a:noFill/>
              <a:ln w="57150" cmpd="sng">
                <a:solidFill>
                  <a:schemeClr val="tx1"/>
                </a:solidFill>
                <a:round/>
                <a:headEnd type="none" w="med" len="med"/>
                <a:tailEnd type="triangle" w="med" len="med"/>
              </a:ln>
            </p:spPr>
            <p:txBody>
              <a:bodyPr/>
              <a:lstStyle/>
              <a:p>
                <a:endParaRPr lang="zh-CN" altLang="en-US"/>
              </a:p>
            </p:txBody>
          </p:sp>
          <p:sp>
            <p:nvSpPr>
              <p:cNvPr id="32" name="Text Box 89"/>
              <p:cNvSpPr txBox="1">
                <a:spLocks noChangeArrowheads="1"/>
              </p:cNvSpPr>
              <p:nvPr/>
            </p:nvSpPr>
            <p:spPr bwMode="auto">
              <a:xfrm>
                <a:off x="1701" y="738"/>
                <a:ext cx="1020" cy="288"/>
              </a:xfrm>
              <a:prstGeom prst="rect">
                <a:avLst/>
              </a:prstGeom>
              <a:noFill/>
              <a:ln w="9525">
                <a:noFill/>
                <a:miter lim="800000"/>
                <a:headEnd/>
                <a:tailEnd/>
              </a:ln>
            </p:spPr>
            <p:txBody>
              <a:bodyPr wrap="none">
                <a:spAutoFit/>
              </a:bodyPr>
              <a:lstStyle/>
              <a:p>
                <a:pPr algn="ctr" latinLnBrk="0"/>
                <a:r>
                  <a:rPr kumimoji="0" lang="en-US" altLang="ko-KR" sz="1200">
                    <a:latin typeface="Arial" charset="0"/>
                  </a:rPr>
                  <a:t>duplicate</a:t>
                </a:r>
              </a:p>
              <a:p>
                <a:pPr algn="ctr" latinLnBrk="0"/>
                <a:r>
                  <a:rPr kumimoji="0" lang="en-US" altLang="ko-KR" sz="1200">
                    <a:latin typeface="Arial" charset="0"/>
                  </a:rPr>
                  <a:t>creation/transmission</a:t>
                </a:r>
              </a:p>
            </p:txBody>
          </p:sp>
          <p:sp>
            <p:nvSpPr>
              <p:cNvPr id="33" name="Text Box 91"/>
              <p:cNvSpPr txBox="1">
                <a:spLocks noChangeArrowheads="1"/>
              </p:cNvSpPr>
              <p:nvPr/>
            </p:nvSpPr>
            <p:spPr bwMode="auto">
              <a:xfrm>
                <a:off x="535" y="791"/>
                <a:ext cx="563" cy="192"/>
              </a:xfrm>
              <a:prstGeom prst="rect">
                <a:avLst/>
              </a:prstGeom>
              <a:noFill/>
              <a:ln w="9525">
                <a:noFill/>
                <a:miter lim="800000"/>
                <a:headEnd/>
                <a:tailEnd/>
              </a:ln>
            </p:spPr>
            <p:txBody>
              <a:bodyPr wrap="none">
                <a:spAutoFit/>
              </a:bodyPr>
              <a:lstStyle/>
              <a:p>
                <a:pPr latinLnBrk="0"/>
                <a:r>
                  <a:rPr kumimoji="0" lang="en-US" altLang="ko-KR" sz="1400">
                    <a:solidFill>
                      <a:srgbClr val="FF0000"/>
                    </a:solidFill>
                    <a:latin typeface="Arial" charset="0"/>
                  </a:rPr>
                  <a:t>duplicate</a:t>
                </a:r>
              </a:p>
            </p:txBody>
          </p:sp>
          <p:sp>
            <p:nvSpPr>
              <p:cNvPr id="34" name="Oval 92"/>
              <p:cNvSpPr>
                <a:spLocks noChangeArrowheads="1"/>
              </p:cNvSpPr>
              <p:nvPr/>
            </p:nvSpPr>
            <p:spPr bwMode="auto">
              <a:xfrm>
                <a:off x="1179" y="980"/>
                <a:ext cx="442" cy="56"/>
              </a:xfrm>
              <a:prstGeom prst="ellipse">
                <a:avLst/>
              </a:prstGeom>
              <a:noFill/>
              <a:ln w="9525">
                <a:solidFill>
                  <a:srgbClr val="FF0000"/>
                </a:solidFill>
                <a:round/>
                <a:headEnd/>
                <a:tailEnd/>
              </a:ln>
            </p:spPr>
            <p:txBody>
              <a:bodyPr wrap="none" anchor="ctr"/>
              <a:lstStyle/>
              <a:p>
                <a:pPr eaLnBrk="0" latinLnBrk="0" hangingPunct="0"/>
                <a:endParaRPr kumimoji="0" lang="ko-KR" altLang="en-US"/>
              </a:p>
            </p:txBody>
          </p:sp>
          <p:sp>
            <p:nvSpPr>
              <p:cNvPr id="35" name="Line 93"/>
              <p:cNvSpPr>
                <a:spLocks noChangeShapeType="1"/>
              </p:cNvSpPr>
              <p:nvPr/>
            </p:nvSpPr>
            <p:spPr bwMode="auto">
              <a:xfrm flipH="1" flipV="1">
                <a:off x="1035" y="946"/>
                <a:ext cx="145" cy="61"/>
              </a:xfrm>
              <a:prstGeom prst="line">
                <a:avLst/>
              </a:prstGeom>
              <a:noFill/>
              <a:ln w="9525">
                <a:solidFill>
                  <a:srgbClr val="FF0000"/>
                </a:solidFill>
                <a:round/>
                <a:headEnd/>
                <a:tailEnd/>
              </a:ln>
            </p:spPr>
            <p:txBody>
              <a:bodyPr/>
              <a:lstStyle/>
              <a:p>
                <a:endParaRPr lang="zh-CN" altLang="en-US"/>
              </a:p>
            </p:txBody>
          </p:sp>
          <p:sp>
            <p:nvSpPr>
              <p:cNvPr id="36" name="AutoShape 94"/>
              <p:cNvSpPr>
                <a:spLocks noChangeArrowheads="1"/>
              </p:cNvSpPr>
              <p:nvPr/>
            </p:nvSpPr>
            <p:spPr bwMode="auto">
              <a:xfrm>
                <a:off x="3340" y="1020"/>
                <a:ext cx="717" cy="329"/>
              </a:xfrm>
              <a:prstGeom prst="irregularSeal1">
                <a:avLst/>
              </a:prstGeom>
              <a:noFill/>
              <a:ln w="9525">
                <a:solidFill>
                  <a:srgbClr val="FF0000"/>
                </a:solidFill>
                <a:miter lim="800000"/>
                <a:headEnd/>
                <a:tailEnd/>
              </a:ln>
            </p:spPr>
            <p:txBody>
              <a:bodyPr wrap="none" anchor="ctr"/>
              <a:lstStyle/>
              <a:p>
                <a:pPr eaLnBrk="0" latinLnBrk="0" hangingPunct="0"/>
                <a:endParaRPr kumimoji="0" lang="ko-KR" altLang="en-US"/>
              </a:p>
            </p:txBody>
          </p:sp>
          <p:sp>
            <p:nvSpPr>
              <p:cNvPr id="37" name="Text Box 95"/>
              <p:cNvSpPr txBox="1">
                <a:spLocks noChangeArrowheads="1"/>
              </p:cNvSpPr>
              <p:nvPr/>
            </p:nvSpPr>
            <p:spPr bwMode="auto">
              <a:xfrm>
                <a:off x="3421" y="1083"/>
                <a:ext cx="563" cy="192"/>
              </a:xfrm>
              <a:prstGeom prst="rect">
                <a:avLst/>
              </a:prstGeom>
              <a:noFill/>
              <a:ln w="9525">
                <a:noFill/>
                <a:miter lim="800000"/>
                <a:headEnd/>
                <a:tailEnd/>
              </a:ln>
            </p:spPr>
            <p:txBody>
              <a:bodyPr wrap="none">
                <a:spAutoFit/>
              </a:bodyPr>
              <a:lstStyle/>
              <a:p>
                <a:pPr latinLnBrk="0"/>
                <a:r>
                  <a:rPr kumimoji="0" lang="en-US" altLang="ko-KR" sz="1400">
                    <a:solidFill>
                      <a:srgbClr val="FF0000"/>
                    </a:solidFill>
                    <a:latin typeface="Arial" charset="0"/>
                  </a:rPr>
                  <a:t>duplicate</a:t>
                </a:r>
              </a:p>
            </p:txBody>
          </p:sp>
          <p:sp>
            <p:nvSpPr>
              <p:cNvPr id="38" name="Oval 96"/>
              <p:cNvSpPr>
                <a:spLocks noChangeArrowheads="1"/>
              </p:cNvSpPr>
              <p:nvPr/>
            </p:nvSpPr>
            <p:spPr bwMode="auto">
              <a:xfrm>
                <a:off x="2662" y="1389"/>
                <a:ext cx="694" cy="56"/>
              </a:xfrm>
              <a:prstGeom prst="ellipse">
                <a:avLst/>
              </a:prstGeom>
              <a:noFill/>
              <a:ln w="9525">
                <a:solidFill>
                  <a:srgbClr val="FF0000"/>
                </a:solidFill>
                <a:round/>
                <a:headEnd/>
                <a:tailEnd/>
              </a:ln>
            </p:spPr>
            <p:txBody>
              <a:bodyPr wrap="none" anchor="ctr"/>
              <a:lstStyle/>
              <a:p>
                <a:pPr eaLnBrk="0" latinLnBrk="0" hangingPunct="0"/>
                <a:endParaRPr kumimoji="0" lang="ko-KR" altLang="en-US"/>
              </a:p>
            </p:txBody>
          </p:sp>
          <p:sp>
            <p:nvSpPr>
              <p:cNvPr id="39" name="Line 97"/>
              <p:cNvSpPr>
                <a:spLocks noChangeShapeType="1"/>
              </p:cNvSpPr>
              <p:nvPr/>
            </p:nvSpPr>
            <p:spPr bwMode="auto">
              <a:xfrm flipH="1">
                <a:off x="3334" y="1294"/>
                <a:ext cx="161" cy="140"/>
              </a:xfrm>
              <a:prstGeom prst="line">
                <a:avLst/>
              </a:prstGeom>
              <a:noFill/>
              <a:ln w="9525">
                <a:solidFill>
                  <a:srgbClr val="FF0000"/>
                </a:solidFill>
                <a:round/>
                <a:headEnd/>
                <a:tailEnd/>
              </a:ln>
            </p:spPr>
            <p:txBody>
              <a:bodyPr/>
              <a:lstStyle/>
              <a:p>
                <a:endParaRPr lang="zh-CN" altLang="en-US"/>
              </a:p>
            </p:txBody>
          </p:sp>
          <p:sp>
            <p:nvSpPr>
              <p:cNvPr id="40" name="Line 98"/>
              <p:cNvSpPr>
                <a:spLocks noChangeShapeType="1"/>
              </p:cNvSpPr>
              <p:nvPr/>
            </p:nvSpPr>
            <p:spPr bwMode="auto">
              <a:xfrm>
                <a:off x="1226" y="1825"/>
                <a:ext cx="359" cy="0"/>
              </a:xfrm>
              <a:prstGeom prst="line">
                <a:avLst/>
              </a:prstGeom>
              <a:noFill/>
              <a:ln w="9525">
                <a:solidFill>
                  <a:schemeClr val="tx1"/>
                </a:solidFill>
                <a:round/>
                <a:headEnd/>
                <a:tailEnd/>
              </a:ln>
            </p:spPr>
            <p:txBody>
              <a:bodyPr/>
              <a:lstStyle/>
              <a:p>
                <a:endParaRPr lang="zh-CN" altLang="en-US"/>
              </a:p>
            </p:txBody>
          </p:sp>
          <p:sp>
            <p:nvSpPr>
              <p:cNvPr id="41" name="Line 99"/>
              <p:cNvSpPr>
                <a:spLocks noChangeShapeType="1"/>
              </p:cNvSpPr>
              <p:nvPr/>
            </p:nvSpPr>
            <p:spPr bwMode="auto">
              <a:xfrm>
                <a:off x="2816" y="1824"/>
                <a:ext cx="359" cy="0"/>
              </a:xfrm>
              <a:prstGeom prst="line">
                <a:avLst/>
              </a:prstGeom>
              <a:noFill/>
              <a:ln w="9525">
                <a:solidFill>
                  <a:schemeClr val="tx1"/>
                </a:solidFill>
                <a:round/>
                <a:headEnd/>
                <a:tailEnd/>
              </a:ln>
            </p:spPr>
            <p:txBody>
              <a:bodyPr/>
              <a:lstStyle/>
              <a:p>
                <a:endParaRPr lang="zh-CN" altLang="en-US"/>
              </a:p>
            </p:txBody>
          </p:sp>
        </p:grpSp>
      </p:grpSp>
      <p:sp>
        <p:nvSpPr>
          <p:cNvPr id="106" name="矩形 105"/>
          <p:cNvSpPr/>
          <p:nvPr/>
        </p:nvSpPr>
        <p:spPr>
          <a:xfrm>
            <a:off x="5868144" y="3364537"/>
            <a:ext cx="3096344" cy="280076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CN" sz="2200" dirty="0" smtClean="0"/>
              <a:t>In many cases, it is cheaper to use available multicasting facilities. </a:t>
            </a:r>
          </a:p>
          <a:p>
            <a:r>
              <a:rPr lang="en-US" altLang="zh-CN" sz="2200" dirty="0" smtClean="0">
                <a:solidFill>
                  <a:srgbClr val="0070C0"/>
                </a:solidFill>
              </a:rPr>
              <a:t>Example:</a:t>
            </a:r>
            <a:r>
              <a:rPr lang="en-US" altLang="zh-CN" sz="2200" dirty="0" smtClean="0"/>
              <a:t> when all replicas are located in the same LAN and that hardware broadcasting is available.</a:t>
            </a:r>
            <a:endParaRPr lang="zh-CN" altLang="en-US" sz="2200" dirty="0"/>
          </a:p>
        </p:txBody>
      </p:sp>
      <p:sp>
        <p:nvSpPr>
          <p:cNvPr id="107" name="灯片编号占位符 106"/>
          <p:cNvSpPr>
            <a:spLocks noGrp="1"/>
          </p:cNvSpPr>
          <p:nvPr>
            <p:ph type="sldNum" sz="quarter" idx="12"/>
          </p:nvPr>
        </p:nvSpPr>
        <p:spPr/>
        <p:txBody>
          <a:bodyPr/>
          <a:lstStyle/>
          <a:p>
            <a:fld id="{0C913308-F349-4B6D-A68A-DD1791B4A57B}" type="slidenum">
              <a:rPr lang="zh-CN" altLang="en-US" smtClean="0"/>
              <a:pPr/>
              <a:t>93</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b="1" dirty="0" smtClean="0">
                <a:solidFill>
                  <a:srgbClr val="0000FF"/>
                </a:solidFill>
              </a:rPr>
              <a:t>Multicasting</a:t>
            </a:r>
            <a:r>
              <a:rPr lang="en-US" altLang="zh-CN" b="1" dirty="0" smtClean="0"/>
              <a:t> + </a:t>
            </a:r>
            <a:r>
              <a:rPr lang="en-US" altLang="zh-CN" b="1" dirty="0" smtClean="0">
                <a:solidFill>
                  <a:srgbClr val="0000FF"/>
                </a:solidFill>
              </a:rPr>
              <a:t>push-based approach</a:t>
            </a:r>
            <a:endParaRPr lang="en-US" altLang="zh-CN" b="1" dirty="0" smtClean="0"/>
          </a:p>
          <a:p>
            <a:pPr lvl="1"/>
            <a:r>
              <a:rPr lang="en-US" altLang="zh-CN" dirty="0" smtClean="0"/>
              <a:t>When the two are carefully integrated, a server that decides to </a:t>
            </a:r>
            <a:r>
              <a:rPr lang="en-US" altLang="zh-CN" u="sng" dirty="0" smtClean="0"/>
              <a:t>push its updates to </a:t>
            </a:r>
            <a:r>
              <a:rPr lang="en-US" altLang="zh-CN" u="sng" dirty="0" smtClean="0">
                <a:solidFill>
                  <a:srgbClr val="FF0000"/>
                </a:solidFill>
              </a:rPr>
              <a:t>a number of </a:t>
            </a:r>
            <a:r>
              <a:rPr lang="en-US" altLang="zh-CN" u="sng" dirty="0" smtClean="0"/>
              <a:t>other servers </a:t>
            </a:r>
            <a:r>
              <a:rPr lang="en-US" altLang="zh-CN" dirty="0" smtClean="0"/>
              <a:t>simply uses a single multicast group to send its updates. </a:t>
            </a:r>
          </a:p>
          <a:p>
            <a:endParaRPr lang="en-US" altLang="zh-CN" dirty="0" smtClean="0"/>
          </a:p>
          <a:p>
            <a:r>
              <a:rPr lang="en-US" altLang="zh-CN" b="1" dirty="0" err="1" smtClean="0">
                <a:solidFill>
                  <a:srgbClr val="0000FF"/>
                </a:solidFill>
              </a:rPr>
              <a:t>Unicasting</a:t>
            </a:r>
            <a:r>
              <a:rPr lang="en-US" altLang="zh-CN" b="1" dirty="0" smtClean="0">
                <a:solidFill>
                  <a:srgbClr val="0000FF"/>
                </a:solidFill>
              </a:rPr>
              <a:t> + pull-based approach</a:t>
            </a:r>
            <a:endParaRPr lang="en-US" altLang="zh-CN" b="1" dirty="0" smtClean="0"/>
          </a:p>
          <a:p>
            <a:pPr lvl="1"/>
            <a:r>
              <a:rPr lang="en-US" altLang="zh-CN" dirty="0" smtClean="0"/>
              <a:t>It is generally only </a:t>
            </a:r>
            <a:r>
              <a:rPr lang="en-US" altLang="zh-CN" u="sng" dirty="0" smtClean="0">
                <a:solidFill>
                  <a:srgbClr val="FF0000"/>
                </a:solidFill>
              </a:rPr>
              <a:t>a single </a:t>
            </a:r>
            <a:r>
              <a:rPr lang="en-US" altLang="zh-CN" u="sng" dirty="0" smtClean="0"/>
              <a:t>client or server </a:t>
            </a:r>
            <a:r>
              <a:rPr lang="en-US" altLang="zh-CN" dirty="0" smtClean="0"/>
              <a:t>that </a:t>
            </a:r>
            <a:r>
              <a:rPr lang="en-US" altLang="zh-CN" u="sng" dirty="0" smtClean="0"/>
              <a:t>request</a:t>
            </a:r>
            <a:r>
              <a:rPr lang="en-US" altLang="zh-CN" dirty="0" smtClean="0"/>
              <a:t>s its copy to be </a:t>
            </a:r>
            <a:r>
              <a:rPr lang="en-US" altLang="zh-CN" u="sng" dirty="0" smtClean="0"/>
              <a:t>updated</a:t>
            </a:r>
            <a:r>
              <a:rPr lang="en-US" altLang="zh-CN" dirty="0" smtClean="0"/>
              <a:t>. </a:t>
            </a:r>
          </a:p>
          <a:p>
            <a:pPr lvl="1"/>
            <a:endParaRPr lang="en-US" altLang="zh-CN" dirty="0" smtClean="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8" name="标题 1"/>
          <p:cNvSpPr>
            <a:spLocks noGrp="1"/>
          </p:cNvSpPr>
          <p:nvPr>
            <p:ph type="title"/>
          </p:nvPr>
        </p:nvSpPr>
        <p:spPr>
          <a:xfrm>
            <a:off x="457200" y="704088"/>
            <a:ext cx="8229600" cy="924712"/>
          </a:xfrm>
        </p:spPr>
        <p:txBody>
          <a:bodyPr/>
          <a:lstStyle/>
          <a:p>
            <a:r>
              <a:rPr lang="en-US" altLang="zh-CN" dirty="0" err="1" smtClean="0"/>
              <a:t>Unicasting</a:t>
            </a:r>
            <a:r>
              <a:rPr lang="en-US" altLang="zh-CN" dirty="0" smtClean="0"/>
              <a:t> vs. Multicasting (2)</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94</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GB" altLang="zh-CN" dirty="0" smtClean="0"/>
              <a:t>Introduction</a:t>
            </a:r>
          </a:p>
          <a:p>
            <a:r>
              <a:rPr lang="en-GB" altLang="zh-CN" dirty="0" smtClean="0"/>
              <a:t>Data-Centric Consistency Models</a:t>
            </a:r>
          </a:p>
          <a:p>
            <a:r>
              <a:rPr lang="en-GB" altLang="zh-CN" dirty="0" smtClean="0"/>
              <a:t>Client-Centric Consistency Models</a:t>
            </a:r>
          </a:p>
          <a:p>
            <a:r>
              <a:rPr lang="en-GB" altLang="zh-CN" dirty="0" smtClean="0"/>
              <a:t>Replica Management</a:t>
            </a:r>
          </a:p>
          <a:p>
            <a:r>
              <a:rPr lang="en-GB" altLang="zh-CN" dirty="0" smtClean="0"/>
              <a:t>Consistency Protocols</a:t>
            </a:r>
            <a:endParaRPr lang="en-US" altLang="zh-CN" dirty="0" smtClean="0"/>
          </a:p>
          <a:p>
            <a:r>
              <a:rPr lang="en-US" altLang="zh-CN" dirty="0" smtClean="0"/>
              <a:t>Summary</a:t>
            </a:r>
          </a:p>
          <a:p>
            <a:endParaRPr lang="zh-CN" altLang="en-US" dirty="0"/>
          </a:p>
        </p:txBody>
      </p:sp>
      <p:pic>
        <p:nvPicPr>
          <p:cNvPr id="7" name="Picture 2"/>
          <p:cNvPicPr>
            <a:picLocks noChangeAspect="1" noChangeArrowheads="1"/>
          </p:cNvPicPr>
          <p:nvPr/>
        </p:nvPicPr>
        <p:blipFill>
          <a:blip r:embed="rId3" cstate="print"/>
          <a:srcRect/>
          <a:stretch>
            <a:fillRect/>
          </a:stretch>
        </p:blipFill>
        <p:spPr bwMode="auto">
          <a:xfrm>
            <a:off x="6084168" y="4077072"/>
            <a:ext cx="2471738" cy="2143125"/>
          </a:xfrm>
          <a:prstGeom prst="rect">
            <a:avLst/>
          </a:prstGeom>
          <a:noFill/>
          <a:ln w="9525">
            <a:noFill/>
            <a:miter lim="800000"/>
            <a:headEnd/>
            <a:tailEnd/>
          </a:ln>
        </p:spPr>
      </p:pic>
      <p:sp>
        <p:nvSpPr>
          <p:cNvPr id="2" name="标题 1"/>
          <p:cNvSpPr>
            <a:spLocks noGrp="1"/>
          </p:cNvSpPr>
          <p:nvPr>
            <p:ph type="title"/>
          </p:nvPr>
        </p:nvSpPr>
        <p:spPr>
          <a:xfrm>
            <a:off x="457200" y="332656"/>
            <a:ext cx="8363272" cy="1143000"/>
          </a:xfrm>
        </p:spPr>
        <p:txBody>
          <a:bodyPr>
            <a:noAutofit/>
          </a:bodyPr>
          <a:lstStyle/>
          <a:p>
            <a:r>
              <a:rPr lang="en-US" altLang="zh-CN" sz="4000" dirty="0" smtClean="0"/>
              <a:t>Unit 7 – Consistency &amp; Replication: Outline</a:t>
            </a:r>
            <a:endParaRPr lang="zh-CN" altLang="en-US" sz="4000"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9" name="日期占位符 8"/>
          <p:cNvSpPr>
            <a:spLocks noGrp="1"/>
          </p:cNvSpPr>
          <p:nvPr>
            <p:ph type="dt" sz="half" idx="10"/>
          </p:nvPr>
        </p:nvSpPr>
        <p:spPr/>
        <p:txBody>
          <a:bodyPr/>
          <a:lstStyle/>
          <a:p>
            <a:r>
              <a:rPr lang="en-US" altLang="zh-CN" smtClean="0"/>
              <a:t>Ling Zhou</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95</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4" end="4"/>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708688"/>
          </a:xfrm>
        </p:spPr>
        <p:txBody>
          <a:bodyPr>
            <a:normAutofit fontScale="90000"/>
          </a:bodyPr>
          <a:lstStyle/>
          <a:p>
            <a:r>
              <a:rPr lang="en-GB" altLang="zh-CN" dirty="0" smtClean="0"/>
              <a:t>Consistency Protocols</a:t>
            </a:r>
            <a:endParaRPr lang="zh-CN" altLang="en-US" dirty="0"/>
          </a:p>
        </p:txBody>
      </p:sp>
      <p:sp>
        <p:nvSpPr>
          <p:cNvPr id="3" name="内容占位符 2"/>
          <p:cNvSpPr>
            <a:spLocks noGrp="1"/>
          </p:cNvSpPr>
          <p:nvPr>
            <p:ph idx="1"/>
          </p:nvPr>
        </p:nvSpPr>
        <p:spPr>
          <a:xfrm>
            <a:off x="457200" y="1556792"/>
            <a:ext cx="8229600" cy="4767808"/>
          </a:xfrm>
        </p:spPr>
        <p:txBody>
          <a:bodyPr>
            <a:normAutofit fontScale="92500" lnSpcReduction="10000"/>
          </a:bodyPr>
          <a:lstStyle/>
          <a:p>
            <a:r>
              <a:rPr lang="en-US" altLang="zh-CN" dirty="0" smtClean="0"/>
              <a:t>So far, mainly concentrated on various consistency models and general design issues for consistency protocols. </a:t>
            </a:r>
          </a:p>
          <a:p>
            <a:r>
              <a:rPr lang="en-US" altLang="zh-CN" dirty="0" smtClean="0"/>
              <a:t>Now concentrate on the actual </a:t>
            </a:r>
            <a:r>
              <a:rPr lang="en-US" altLang="zh-CN" dirty="0" smtClean="0">
                <a:solidFill>
                  <a:srgbClr val="0000FF"/>
                </a:solidFill>
              </a:rPr>
              <a:t>implementation of consistency models</a:t>
            </a:r>
            <a:r>
              <a:rPr lang="en-US" altLang="zh-CN" dirty="0" smtClean="0"/>
              <a:t> by taking a look at several consistency protocols. </a:t>
            </a:r>
          </a:p>
          <a:p>
            <a:r>
              <a:rPr lang="en-US" altLang="zh-CN" dirty="0" smtClean="0"/>
              <a:t>A </a:t>
            </a:r>
            <a:r>
              <a:rPr lang="en-US" altLang="zh-CN" b="1" dirty="0" smtClean="0"/>
              <a:t>consistency protocol</a:t>
            </a:r>
            <a:r>
              <a:rPr lang="en-US" altLang="zh-CN" dirty="0" smtClean="0"/>
              <a:t> describes an implementation of a specific consistency model. </a:t>
            </a:r>
          </a:p>
          <a:p>
            <a:endParaRPr lang="en-US" altLang="zh-CN" dirty="0" smtClean="0"/>
          </a:p>
          <a:p>
            <a:r>
              <a:rPr lang="en-US" altLang="zh-CN" dirty="0" smtClean="0"/>
              <a:t>Primary-based protocols</a:t>
            </a:r>
          </a:p>
          <a:p>
            <a:r>
              <a:rPr lang="en-US" altLang="zh-CN" dirty="0" smtClean="0"/>
              <a:t>Replicated-write protocols</a:t>
            </a:r>
          </a:p>
          <a:p>
            <a:r>
              <a:rPr lang="en-US" altLang="zh-CN" dirty="0" smtClean="0"/>
              <a:t>Cache-coherence protocols</a:t>
            </a:r>
          </a:p>
          <a:p>
            <a:r>
              <a:rPr lang="en-US" altLang="zh-CN" dirty="0" smtClean="0"/>
              <a:t>Implementing client-centric consistency</a:t>
            </a:r>
            <a:endParaRPr lang="zh-CN" altLang="en-US" dirty="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右大括号 6"/>
          <p:cNvSpPr/>
          <p:nvPr/>
        </p:nvSpPr>
        <p:spPr>
          <a:xfrm>
            <a:off x="4572000" y="4509120"/>
            <a:ext cx="504056" cy="115212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8" name="TextBox 7"/>
          <p:cNvSpPr txBox="1"/>
          <p:nvPr/>
        </p:nvSpPr>
        <p:spPr>
          <a:xfrm>
            <a:off x="5220072" y="4725144"/>
            <a:ext cx="2520280" cy="646331"/>
          </a:xfrm>
          <a:prstGeom prst="rect">
            <a:avLst/>
          </a:prstGeom>
          <a:noFill/>
        </p:spPr>
        <p:txBody>
          <a:bodyPr wrap="square" rtlCol="0">
            <a:spAutoFit/>
          </a:bodyPr>
          <a:lstStyle/>
          <a:p>
            <a:r>
              <a:rPr lang="en-US" altLang="zh-CN" dirty="0" smtClean="0"/>
              <a:t>Implementation about Data-centric models</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96</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6" end="6"/>
                                            </p:txEl>
                                          </p:spTgt>
                                        </p:tgtEl>
                                        <p:attrNameLst>
                                          <p:attrName>style.color</p:attrName>
                                        </p:attrNameLst>
                                      </p:cBhvr>
                                      <p:to>
                                        <a:schemeClr val="bg2"/>
                                      </p:to>
                                    </p:animClr>
                                  </p:childTnLst>
                                </p:cTn>
                              </p:par>
                            </p:childTnLst>
                          </p:cTn>
                        </p:par>
                        <p:par>
                          <p:cTn id="7" fill="hold">
                            <p:stCondLst>
                              <p:cond delay="500"/>
                            </p:stCondLst>
                            <p:childTnLst>
                              <p:par>
                                <p:cTn id="8" presetID="3" presetClass="emph" presetSubtype="2" fill="hold" nodeType="afterEffect">
                                  <p:stCondLst>
                                    <p:cond delay="0"/>
                                  </p:stCondLst>
                                  <p:childTnLst>
                                    <p:animClr clrSpc="rgb">
                                      <p:cBhvr override="childStyle">
                                        <p:cTn id="9" dur="500" fill="hold"/>
                                        <p:tgtEl>
                                          <p:spTgt spid="3">
                                            <p:txEl>
                                              <p:pRg st="7" end="7"/>
                                            </p:txEl>
                                          </p:spTgt>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924712"/>
          </a:xfrm>
        </p:spPr>
        <p:txBody>
          <a:bodyPr/>
          <a:lstStyle/>
          <a:p>
            <a:r>
              <a:rPr lang="en-US" altLang="zh-CN" dirty="0" smtClean="0"/>
              <a:t>Continuous Consistency</a:t>
            </a:r>
            <a:endParaRPr lang="zh-CN" altLang="en-US" dirty="0"/>
          </a:p>
        </p:txBody>
      </p:sp>
      <p:sp>
        <p:nvSpPr>
          <p:cNvPr id="3" name="内容占位符 2"/>
          <p:cNvSpPr>
            <a:spLocks noGrp="1"/>
          </p:cNvSpPr>
          <p:nvPr>
            <p:ph idx="1"/>
          </p:nvPr>
        </p:nvSpPr>
        <p:spPr/>
        <p:txBody>
          <a:bodyPr/>
          <a:lstStyle/>
          <a:p>
            <a:r>
              <a:rPr lang="en-US" altLang="zh-CN" dirty="0" smtClean="0"/>
              <a:t>Bounding numerical deviations</a:t>
            </a:r>
          </a:p>
          <a:p>
            <a:r>
              <a:rPr lang="en-US" altLang="zh-CN" dirty="0" smtClean="0"/>
              <a:t>Bounding staleness deviations</a:t>
            </a:r>
          </a:p>
          <a:p>
            <a:r>
              <a:rPr lang="en-US" altLang="zh-CN" dirty="0" smtClean="0"/>
              <a:t>Bounding ordering deviations</a:t>
            </a:r>
          </a:p>
          <a:p>
            <a:pPr lvl="1"/>
            <a:r>
              <a:rPr lang="en-US" altLang="zh-CN" dirty="0" smtClean="0">
                <a:solidFill>
                  <a:srgbClr val="0000FF"/>
                </a:solidFill>
              </a:rPr>
              <a:t>Primary-based protocols </a:t>
            </a:r>
          </a:p>
          <a:p>
            <a:pPr lvl="2"/>
            <a:r>
              <a:rPr lang="en-US" altLang="zh-CN" dirty="0" smtClean="0">
                <a:solidFill>
                  <a:srgbClr val="0000FF"/>
                </a:solidFill>
              </a:rPr>
              <a:t>a.k.a. primary backup protocols</a:t>
            </a:r>
          </a:p>
          <a:p>
            <a:pPr lvl="1"/>
            <a:r>
              <a:rPr lang="en-US" altLang="zh-CN" dirty="0" smtClean="0">
                <a:solidFill>
                  <a:srgbClr val="0000FF"/>
                </a:solidFill>
              </a:rPr>
              <a:t>Replicated-write protocols</a:t>
            </a:r>
            <a:endParaRPr lang="zh-CN" altLang="en-US" dirty="0">
              <a:solidFill>
                <a:srgbClr val="0000FF"/>
              </a:solidFill>
            </a:endParaRP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grpSp>
        <p:nvGrpSpPr>
          <p:cNvPr id="9" name="组合 8"/>
          <p:cNvGrpSpPr/>
          <p:nvPr/>
        </p:nvGrpSpPr>
        <p:grpSpPr>
          <a:xfrm>
            <a:off x="5292080" y="2204864"/>
            <a:ext cx="1944216" cy="576064"/>
            <a:chOff x="5292080" y="2204864"/>
            <a:chExt cx="1944216" cy="576064"/>
          </a:xfrm>
        </p:grpSpPr>
        <p:sp>
          <p:nvSpPr>
            <p:cNvPr id="7" name="右大括号 6"/>
            <p:cNvSpPr/>
            <p:nvPr/>
          </p:nvSpPr>
          <p:spPr>
            <a:xfrm>
              <a:off x="5292080" y="2204864"/>
              <a:ext cx="144016" cy="57606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8" name="TextBox 7"/>
            <p:cNvSpPr txBox="1"/>
            <p:nvPr/>
          </p:nvSpPr>
          <p:spPr>
            <a:xfrm>
              <a:off x="5436096" y="2276872"/>
              <a:ext cx="180020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GB" altLang="zh-CN" dirty="0" smtClean="0"/>
                <a:t>Similar solution</a:t>
              </a:r>
              <a:endParaRPr lang="zh-CN" altLang="en-US" dirty="0"/>
            </a:p>
          </p:txBody>
        </p:sp>
      </p:grpSp>
      <p:sp>
        <p:nvSpPr>
          <p:cNvPr id="10" name="矩形 9"/>
          <p:cNvSpPr/>
          <p:nvPr/>
        </p:nvSpPr>
        <p:spPr>
          <a:xfrm>
            <a:off x="5436096" y="2852936"/>
            <a:ext cx="2808312"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dirty="0" smtClean="0"/>
              <a:t>YU, H. and VAHDAT, A.: "Efficient Numerical Error Bounding for Replicated Network Services."</a:t>
            </a:r>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97</a:t>
            </a:fld>
            <a:r>
              <a:rPr lang="en-US" altLang="zh-CN" smtClean="0"/>
              <a:t>/111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708688"/>
          </a:xfrm>
        </p:spPr>
        <p:txBody>
          <a:bodyPr>
            <a:normAutofit fontScale="90000"/>
          </a:bodyPr>
          <a:lstStyle/>
          <a:p>
            <a:r>
              <a:rPr lang="en-GB" altLang="zh-CN" dirty="0" smtClean="0"/>
              <a:t>Bounding Ordering Deviations (1)</a:t>
            </a:r>
            <a:endParaRPr lang="zh-CN" altLang="en-US" dirty="0"/>
          </a:p>
        </p:txBody>
      </p:sp>
      <p:sp>
        <p:nvSpPr>
          <p:cNvPr id="3" name="内容占位符 2"/>
          <p:cNvSpPr>
            <a:spLocks noGrp="1"/>
          </p:cNvSpPr>
          <p:nvPr>
            <p:ph idx="1"/>
          </p:nvPr>
        </p:nvSpPr>
        <p:spPr>
          <a:xfrm>
            <a:off x="457200" y="1268760"/>
            <a:ext cx="8229600" cy="5055840"/>
          </a:xfrm>
        </p:spPr>
        <p:txBody>
          <a:bodyPr>
            <a:normAutofit/>
          </a:bodyPr>
          <a:lstStyle/>
          <a:p>
            <a:pPr>
              <a:spcAft>
                <a:spcPts val="600"/>
              </a:spcAft>
              <a:buNone/>
            </a:pPr>
            <a:r>
              <a:rPr lang="en-US" altLang="zh-CN" b="1" u="sng" dirty="0" smtClean="0"/>
              <a:t>Ordering deviations</a:t>
            </a:r>
            <a:r>
              <a:rPr lang="en-US" altLang="zh-CN" b="1" dirty="0" smtClean="0"/>
              <a:t> </a:t>
            </a:r>
            <a:r>
              <a:rPr lang="en-US" altLang="zh-CN" dirty="0" smtClean="0"/>
              <a:t>in continuous consistency are </a:t>
            </a:r>
            <a:r>
              <a:rPr lang="en-US" altLang="zh-CN" u="sng" dirty="0" smtClean="0"/>
              <a:t>caused by </a:t>
            </a:r>
            <a:r>
              <a:rPr lang="en-US" altLang="zh-CN" dirty="0" smtClean="0"/>
              <a:t>the fact that a replica server </a:t>
            </a:r>
            <a:r>
              <a:rPr lang="en-US" altLang="zh-CN" u="sng" dirty="0" smtClean="0"/>
              <a:t>tentatively applies updates</a:t>
            </a:r>
            <a:r>
              <a:rPr lang="en-US" altLang="zh-CN" dirty="0" smtClean="0"/>
              <a:t> that have been submitted to it.</a:t>
            </a:r>
          </a:p>
          <a:p>
            <a:pPr>
              <a:spcAft>
                <a:spcPts val="600"/>
              </a:spcAft>
              <a:buNone/>
            </a:pPr>
            <a:r>
              <a:rPr lang="en-US" altLang="zh-CN" b="1" dirty="0" smtClean="0"/>
              <a:t>Result:</a:t>
            </a:r>
            <a:r>
              <a:rPr lang="en-US" altLang="zh-CN" dirty="0" smtClean="0"/>
              <a:t> </a:t>
            </a:r>
          </a:p>
          <a:p>
            <a:pPr lvl="1">
              <a:spcAft>
                <a:spcPts val="600"/>
              </a:spcAft>
            </a:pPr>
            <a:r>
              <a:rPr lang="en-US" altLang="zh-CN" dirty="0" smtClean="0"/>
              <a:t>Each server will have </a:t>
            </a:r>
            <a:r>
              <a:rPr lang="en-US" altLang="zh-CN" u="sng" dirty="0" smtClean="0"/>
              <a:t>a local queue of tentative writes</a:t>
            </a:r>
            <a:r>
              <a:rPr lang="en-US" altLang="zh-CN" dirty="0" smtClean="0"/>
              <a:t> for which the </a:t>
            </a:r>
            <a:r>
              <a:rPr lang="en-US" altLang="zh-CN" u="sng" dirty="0" smtClean="0"/>
              <a:t>actual order</a:t>
            </a:r>
            <a:r>
              <a:rPr lang="en-US" altLang="zh-CN" dirty="0" smtClean="0"/>
              <a:t> still needs to be determined. </a:t>
            </a:r>
          </a:p>
          <a:p>
            <a:pPr lvl="1">
              <a:spcAft>
                <a:spcPts val="600"/>
              </a:spcAft>
            </a:pPr>
            <a:r>
              <a:rPr lang="en-US" altLang="zh-CN" dirty="0" smtClean="0"/>
              <a:t>The ordering deviation is </a:t>
            </a:r>
            <a:r>
              <a:rPr lang="en-US" altLang="zh-CN" u="sng" dirty="0" smtClean="0">
                <a:solidFill>
                  <a:srgbClr val="0070C0"/>
                </a:solidFill>
              </a:rPr>
              <a:t>bounded by</a:t>
            </a:r>
            <a:r>
              <a:rPr lang="en-US" altLang="zh-CN" dirty="0" smtClean="0">
                <a:solidFill>
                  <a:srgbClr val="0070C0"/>
                </a:solidFill>
              </a:rPr>
              <a:t> specifying the </a:t>
            </a:r>
            <a:r>
              <a:rPr lang="en-US" altLang="zh-CN" u="sng" dirty="0" smtClean="0">
                <a:solidFill>
                  <a:srgbClr val="0070C0"/>
                </a:solidFill>
              </a:rPr>
              <a:t>maximal length of the queue</a:t>
            </a:r>
            <a:r>
              <a:rPr lang="en-US" altLang="zh-CN" dirty="0" smtClean="0">
                <a:solidFill>
                  <a:srgbClr val="0070C0"/>
                </a:solidFill>
              </a:rPr>
              <a:t> </a:t>
            </a:r>
            <a:r>
              <a:rPr lang="en-US" altLang="zh-CN" dirty="0" smtClean="0"/>
              <a:t>of tentative writes.</a:t>
            </a:r>
          </a:p>
          <a:p>
            <a:pPr>
              <a:spcAft>
                <a:spcPts val="600"/>
              </a:spcAft>
            </a:pPr>
            <a:endParaRPr lang="en-US" altLang="zh-CN" dirty="0" smtClean="0"/>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98</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4590097" y="4509120"/>
            <a:ext cx="4553903" cy="2333625"/>
          </a:xfrm>
          <a:prstGeom prst="rect">
            <a:avLst/>
          </a:prstGeom>
          <a:noFill/>
          <a:ln w="9525">
            <a:noFill/>
            <a:miter lim="800000"/>
            <a:headEnd/>
            <a:tailEnd/>
          </a:ln>
        </p:spPr>
      </p:pic>
      <p:sp>
        <p:nvSpPr>
          <p:cNvPr id="2" name="标题 1"/>
          <p:cNvSpPr>
            <a:spLocks noGrp="1"/>
          </p:cNvSpPr>
          <p:nvPr>
            <p:ph type="title"/>
          </p:nvPr>
        </p:nvSpPr>
        <p:spPr>
          <a:xfrm>
            <a:off x="457200" y="476672"/>
            <a:ext cx="8229600" cy="708688"/>
          </a:xfrm>
        </p:spPr>
        <p:txBody>
          <a:bodyPr>
            <a:normAutofit fontScale="90000"/>
          </a:bodyPr>
          <a:lstStyle/>
          <a:p>
            <a:r>
              <a:rPr lang="en-GB" altLang="zh-CN" dirty="0" smtClean="0"/>
              <a:t>Bounding Ordering Deviations (2)</a:t>
            </a:r>
            <a:endParaRPr lang="zh-CN" altLang="en-US" dirty="0"/>
          </a:p>
        </p:txBody>
      </p:sp>
      <p:sp>
        <p:nvSpPr>
          <p:cNvPr id="3" name="内容占位符 2"/>
          <p:cNvSpPr>
            <a:spLocks noGrp="1"/>
          </p:cNvSpPr>
          <p:nvPr>
            <p:ph idx="1"/>
          </p:nvPr>
        </p:nvSpPr>
        <p:spPr>
          <a:xfrm>
            <a:off x="457200" y="1196752"/>
            <a:ext cx="8229600" cy="4695800"/>
          </a:xfrm>
        </p:spPr>
        <p:txBody>
          <a:bodyPr>
            <a:normAutofit/>
          </a:bodyPr>
          <a:lstStyle/>
          <a:p>
            <a:pPr>
              <a:spcBef>
                <a:spcPts val="1200"/>
              </a:spcBef>
              <a:spcAft>
                <a:spcPts val="600"/>
              </a:spcAft>
            </a:pPr>
            <a:r>
              <a:rPr lang="en-US" altLang="zh-CN" dirty="0" smtClean="0"/>
              <a:t>When the length of this local queue of tentative writes </a:t>
            </a:r>
            <a:r>
              <a:rPr lang="en-US" altLang="zh-CN" b="1" dirty="0" smtClean="0">
                <a:solidFill>
                  <a:srgbClr val="FF0000"/>
                </a:solidFill>
              </a:rPr>
              <a:t>&gt;</a:t>
            </a:r>
            <a:r>
              <a:rPr lang="en-US" altLang="zh-CN" dirty="0" smtClean="0"/>
              <a:t> a specified maximal length, a server </a:t>
            </a:r>
          </a:p>
          <a:p>
            <a:pPr lvl="1">
              <a:spcBef>
                <a:spcPts val="1200"/>
              </a:spcBef>
              <a:spcAft>
                <a:spcPts val="600"/>
              </a:spcAft>
            </a:pPr>
            <a:r>
              <a:rPr lang="en-US" altLang="zh-CN" dirty="0" smtClean="0"/>
              <a:t>will no longer accept any newly submitted writes, </a:t>
            </a:r>
          </a:p>
          <a:p>
            <a:pPr lvl="1">
              <a:spcBef>
                <a:spcPts val="1200"/>
              </a:spcBef>
              <a:spcAft>
                <a:spcPts val="600"/>
              </a:spcAft>
            </a:pPr>
            <a:r>
              <a:rPr lang="en-US" altLang="zh-CN" dirty="0" smtClean="0"/>
              <a:t>but will instead attempt to commit tentative writes by negotiating the order with other servers. </a:t>
            </a:r>
          </a:p>
          <a:p>
            <a:pPr>
              <a:spcBef>
                <a:spcPts val="1200"/>
              </a:spcBef>
              <a:spcAft>
                <a:spcPts val="600"/>
              </a:spcAft>
            </a:pPr>
            <a:r>
              <a:rPr lang="en-US" altLang="zh-CN" dirty="0" smtClean="0"/>
              <a:t>We actually need to </a:t>
            </a:r>
            <a:r>
              <a:rPr lang="en-US" altLang="zh-CN" u="sng" dirty="0" smtClean="0"/>
              <a:t>enforce a </a:t>
            </a:r>
            <a:r>
              <a:rPr lang="en-US" altLang="zh-CN" u="sng" dirty="0" smtClean="0">
                <a:solidFill>
                  <a:srgbClr val="FF0000"/>
                </a:solidFill>
              </a:rPr>
              <a:t>globally consistent </a:t>
            </a:r>
            <a:r>
              <a:rPr lang="en-US" altLang="zh-CN" u="sng" dirty="0" smtClean="0"/>
              <a:t>ordering of tentative writes</a:t>
            </a:r>
            <a:r>
              <a:rPr lang="en-US" altLang="zh-CN" dirty="0" smtClean="0"/>
              <a:t>, often by </a:t>
            </a:r>
            <a:r>
              <a:rPr lang="en-US" altLang="zh-CN" dirty="0" smtClean="0">
                <a:solidFill>
                  <a:srgbClr val="0070C0"/>
                </a:solidFill>
              </a:rPr>
              <a:t>primary-based or quorum-based protocols</a:t>
            </a:r>
          </a:p>
        </p:txBody>
      </p:sp>
      <p:sp>
        <p:nvSpPr>
          <p:cNvPr id="4" name="日期占位符 3"/>
          <p:cNvSpPr>
            <a:spLocks noGrp="1"/>
          </p:cNvSpPr>
          <p:nvPr>
            <p:ph type="dt" sz="half" idx="10"/>
          </p:nvPr>
        </p:nvSpPr>
        <p:spPr/>
        <p:txBody>
          <a:bodyPr/>
          <a:lstStyle/>
          <a:p>
            <a:r>
              <a:rPr lang="en-US" altLang="zh-CN" smtClean="0"/>
              <a:t>Ling Zhou</a:t>
            </a:r>
            <a:endParaRPr lang="zh-CN" altLang="en-US" dirty="0"/>
          </a:p>
        </p:txBody>
      </p:sp>
      <p:sp>
        <p:nvSpPr>
          <p:cNvPr id="5" name="页脚占位符 4"/>
          <p:cNvSpPr>
            <a:spLocks noGrp="1"/>
          </p:cNvSpPr>
          <p:nvPr>
            <p:ph type="ftr" sz="quarter" idx="11"/>
          </p:nvPr>
        </p:nvSpPr>
        <p:spPr/>
        <p:txBody>
          <a:bodyPr/>
          <a:lstStyle/>
          <a:p>
            <a:pPr algn="ctr"/>
            <a:r>
              <a:rPr lang="en-US" altLang="zh-CN" smtClean="0"/>
              <a:t>Distributed Systems Unit 7</a:t>
            </a:r>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99</a:t>
            </a:fld>
            <a:r>
              <a:rPr lang="en-US" altLang="zh-CN" smtClean="0"/>
              <a:t>/111</a:t>
            </a:r>
            <a:endParaRPr lang="zh-CN" alt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34222</TotalTime>
  <Words>11694</Words>
  <Application>Microsoft Office PowerPoint</Application>
  <PresentationFormat>全屏显示(4:3)</PresentationFormat>
  <Paragraphs>1306</Paragraphs>
  <Slides>110</Slides>
  <Notes>34</Notes>
  <HiddenSlides>2</HiddenSlides>
  <MMClips>0</MMClips>
  <ScaleCrop>false</ScaleCrop>
  <HeadingPairs>
    <vt:vector size="4" baseType="variant">
      <vt:variant>
        <vt:lpstr>主题</vt:lpstr>
      </vt:variant>
      <vt:variant>
        <vt:i4>2</vt:i4>
      </vt:variant>
      <vt:variant>
        <vt:lpstr>幻灯片标题</vt:lpstr>
      </vt:variant>
      <vt:variant>
        <vt:i4>110</vt:i4>
      </vt:variant>
    </vt:vector>
  </HeadingPairs>
  <TitlesOfParts>
    <vt:vector size="112" baseType="lpstr">
      <vt:lpstr>流畅</vt:lpstr>
      <vt:lpstr>自定义设计方案</vt:lpstr>
      <vt:lpstr>Distributed Systems </vt:lpstr>
      <vt:lpstr>Unit 7 – Consistency &amp; Replication: Outline</vt:lpstr>
      <vt:lpstr>Introduction</vt:lpstr>
      <vt:lpstr>Reasons for Replication (1) -- increase the reliability of a system</vt:lpstr>
      <vt:lpstr>Reasons for Replication (2) -- improving performance when the DS scales</vt:lpstr>
      <vt:lpstr>Price of Replication</vt:lpstr>
      <vt:lpstr>Replication as Scaling Technique (1)</vt:lpstr>
      <vt:lpstr>Replication as Scaling Technique (2)</vt:lpstr>
      <vt:lpstr>Replication as Scaling Technique (3)</vt:lpstr>
      <vt:lpstr>Replication as Scaling Technique (4)</vt:lpstr>
      <vt:lpstr>Unit 7 – Consistency &amp; Replication: Outline</vt:lpstr>
      <vt:lpstr>Data-Centric Consistency Models (1)</vt:lpstr>
      <vt:lpstr>Data-Centric Consistency Models (2)</vt:lpstr>
      <vt:lpstr>Data-Centric Consistency Models (3)</vt:lpstr>
      <vt:lpstr>Continuous Consistency</vt:lpstr>
      <vt:lpstr>Numerical Deviations</vt:lpstr>
      <vt:lpstr>Staleness Deviations</vt:lpstr>
      <vt:lpstr>If you don’t like the weather you see at the moment, just wait for the new forecast</vt:lpstr>
      <vt:lpstr>Ordering Deviations</vt:lpstr>
      <vt:lpstr>The Notion of a Conit</vt:lpstr>
      <vt:lpstr>Fine-Grained and Coarse-Grained Conits</vt:lpstr>
      <vt:lpstr>Choosing The Appropriate Granularity  For A Conit</vt:lpstr>
      <vt:lpstr>Problems About Conit</vt:lpstr>
      <vt:lpstr>Two Important Issues For Conits’ Practical Use</vt:lpstr>
      <vt:lpstr>Conit: Example</vt:lpstr>
      <vt:lpstr>Data-Centric Consistency Models (3)</vt:lpstr>
      <vt:lpstr>Consistent Ordering of Operations</vt:lpstr>
      <vt:lpstr>Sequential Consistency (1)</vt:lpstr>
      <vt:lpstr>Who is Lamport?   </vt:lpstr>
      <vt:lpstr>Sequential Consistency (2)</vt:lpstr>
      <vt:lpstr>Sequentially Consistent Data Store Example (1)</vt:lpstr>
      <vt:lpstr>Sequentially Consistent Data Store Example (2)</vt:lpstr>
      <vt:lpstr>Causal Consistency</vt:lpstr>
      <vt:lpstr>Causal Consistency: Examples</vt:lpstr>
      <vt:lpstr>Grouping Operations (1)</vt:lpstr>
      <vt:lpstr>Grouping Operations (2)</vt:lpstr>
      <vt:lpstr>Grouping Operations (3)</vt:lpstr>
      <vt:lpstr>Grouping Operations (4)</vt:lpstr>
      <vt:lpstr>Grouping Operations (5)</vt:lpstr>
      <vt:lpstr>Grouping Operations (6)</vt:lpstr>
      <vt:lpstr>Consistency vs. Coherence</vt:lpstr>
      <vt:lpstr>幻灯片 42</vt:lpstr>
      <vt:lpstr>Unit 7 – Consistency &amp; Replication: Outline</vt:lpstr>
      <vt:lpstr>Client-Centric Consistency Models (1)</vt:lpstr>
      <vt:lpstr>Client-Centric Consistency Models (2)</vt:lpstr>
      <vt:lpstr>Eventual Consistency (1)</vt:lpstr>
      <vt:lpstr>Eventual Consistency (2)</vt:lpstr>
      <vt:lpstr>Eventual Consistency (3)</vt:lpstr>
      <vt:lpstr>Eventual Consistency (4)</vt:lpstr>
      <vt:lpstr>Eventual Consistency: Consistency for Mobile Users</vt:lpstr>
      <vt:lpstr>Solution to Consistency Problem for Mobile Users</vt:lpstr>
      <vt:lpstr>Client-centric consistency models Description</vt:lpstr>
      <vt:lpstr>Client-centric consistency models Notation</vt:lpstr>
      <vt:lpstr>Monotonic Reads (1)</vt:lpstr>
      <vt:lpstr>Monotonic Reads (2)</vt:lpstr>
      <vt:lpstr>Monotonic Reads (3)</vt:lpstr>
      <vt:lpstr>Monotonic Writes (1)</vt:lpstr>
      <vt:lpstr>Monotonic Writes (2)</vt:lpstr>
      <vt:lpstr>Monotonic Writes (3)</vt:lpstr>
      <vt:lpstr>Monotonic Writes (4)</vt:lpstr>
      <vt:lpstr>Read Your Writes (1)</vt:lpstr>
      <vt:lpstr>Read Your Writes (2)</vt:lpstr>
      <vt:lpstr>Read Your Writes (3)</vt:lpstr>
      <vt:lpstr>Writes Follow Reads </vt:lpstr>
      <vt:lpstr>Topics for Seminar 6</vt:lpstr>
      <vt:lpstr>Unit 7 – Consistency &amp; Replication: Outline</vt:lpstr>
      <vt:lpstr>Replica Management</vt:lpstr>
      <vt:lpstr>Replica-Server Placement (1)</vt:lpstr>
      <vt:lpstr>Replica-Server Placement (2)</vt:lpstr>
      <vt:lpstr>Replica-Server Placement (3)</vt:lpstr>
      <vt:lpstr>Replica-Server Placement (4)</vt:lpstr>
      <vt:lpstr>Content Replication and Placement</vt:lpstr>
      <vt:lpstr>Relationship Among Different Kinds of Replicas</vt:lpstr>
      <vt:lpstr>Permanent Replicas</vt:lpstr>
      <vt:lpstr>Permanent Replicas -- Replicated files</vt:lpstr>
      <vt:lpstr>Permanent Replicas -- Mirroring</vt:lpstr>
      <vt:lpstr>Server-Initiated Replicas (1)</vt:lpstr>
      <vt:lpstr>Server-Initiated Replicas (2)</vt:lpstr>
      <vt:lpstr>Server-Initiated Replicas (3)</vt:lpstr>
      <vt:lpstr>Client-Initiated Replicas (1)</vt:lpstr>
      <vt:lpstr>Client-Initiated Replicas (2)</vt:lpstr>
      <vt:lpstr>Client-Initiated Replicas (3)</vt:lpstr>
      <vt:lpstr>Functions of Different Kinds of Replicas</vt:lpstr>
      <vt:lpstr>Content Distribution</vt:lpstr>
      <vt:lpstr>State vs. Operations</vt:lpstr>
      <vt:lpstr>State vs. Operations</vt:lpstr>
      <vt:lpstr>Pull vs. Push Protocols (1)</vt:lpstr>
      <vt:lpstr>Pull vs. Push Protocols (2)</vt:lpstr>
      <vt:lpstr>幻灯片 89</vt:lpstr>
      <vt:lpstr>Comparison Between Push-Based and Pull-Based Protocols</vt:lpstr>
      <vt:lpstr>Lease (1)</vt:lpstr>
      <vt:lpstr>Lease (2)</vt:lpstr>
      <vt:lpstr>Unicasting vs. Multicasting (1)</vt:lpstr>
      <vt:lpstr>Unicasting vs. Multicasting (2)</vt:lpstr>
      <vt:lpstr>Unit 7 – Consistency &amp; Replication: Outline</vt:lpstr>
      <vt:lpstr>Consistency Protocols</vt:lpstr>
      <vt:lpstr>Continuous Consistency</vt:lpstr>
      <vt:lpstr>Bounding Ordering Deviations (1)</vt:lpstr>
      <vt:lpstr>Bounding Ordering Deviations (2)</vt:lpstr>
      <vt:lpstr>Primary-Based Protocols Remote-Write Protocols (1)</vt:lpstr>
      <vt:lpstr>Primary-Based Protocols Remote-Write Protocols (2)</vt:lpstr>
      <vt:lpstr>Primary-Based Protocols Local-Write Protocols (1)</vt:lpstr>
      <vt:lpstr>Primary-Based Protocols Local-Write Protocols (2)</vt:lpstr>
      <vt:lpstr>Primary-Based Protocols Example of Local-Write Protocols</vt:lpstr>
      <vt:lpstr>Replicated-Write Protocols</vt:lpstr>
      <vt:lpstr>Active Replication</vt:lpstr>
      <vt:lpstr>Quorum-Based Protocols</vt:lpstr>
      <vt:lpstr>Quorum-Based Protocols Example</vt:lpstr>
      <vt:lpstr>Summary</vt:lpstr>
      <vt:lpstr>Seminar Topics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Systems</dc:title>
  <dc:creator>Lenovo</dc:creator>
  <cp:lastModifiedBy>lenovo</cp:lastModifiedBy>
  <cp:revision>1799</cp:revision>
  <dcterms:modified xsi:type="dcterms:W3CDTF">2020-04-02T06:53:39Z</dcterms:modified>
</cp:coreProperties>
</file>